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6"/>
  </p:notesMasterIdLst>
  <p:sldIdLst>
    <p:sldId id="317" r:id="rId2"/>
    <p:sldId id="323" r:id="rId3"/>
    <p:sldId id="274" r:id="rId4"/>
    <p:sldId id="275" r:id="rId5"/>
    <p:sldId id="268" r:id="rId6"/>
    <p:sldId id="256" r:id="rId7"/>
    <p:sldId id="308" r:id="rId8"/>
    <p:sldId id="315" r:id="rId9"/>
    <p:sldId id="320" r:id="rId10"/>
    <p:sldId id="321" r:id="rId11"/>
    <p:sldId id="326" r:id="rId12"/>
    <p:sldId id="276" r:id="rId13"/>
    <p:sldId id="313" r:id="rId14"/>
    <p:sldId id="261" r:id="rId15"/>
    <p:sldId id="310" r:id="rId16"/>
    <p:sldId id="309" r:id="rId17"/>
    <p:sldId id="312" r:id="rId18"/>
    <p:sldId id="329" r:id="rId19"/>
    <p:sldId id="330" r:id="rId20"/>
    <p:sldId id="311" r:id="rId21"/>
    <p:sldId id="269" r:id="rId22"/>
    <p:sldId id="307" r:id="rId23"/>
    <p:sldId id="259" r:id="rId24"/>
    <p:sldId id="260" r:id="rId25"/>
    <p:sldId id="314" r:id="rId26"/>
    <p:sldId id="264" r:id="rId27"/>
    <p:sldId id="265" r:id="rId28"/>
    <p:sldId id="266" r:id="rId29"/>
    <p:sldId id="258" r:id="rId30"/>
    <p:sldId id="270" r:id="rId31"/>
    <p:sldId id="272" r:id="rId32"/>
    <p:sldId id="273" r:id="rId33"/>
    <p:sldId id="324" r:id="rId34"/>
    <p:sldId id="327" r:id="rId35"/>
    <p:sldId id="328" r:id="rId36"/>
    <p:sldId id="278" r:id="rId37"/>
    <p:sldId id="318" r:id="rId38"/>
    <p:sldId id="319" r:id="rId39"/>
    <p:sldId id="263" r:id="rId40"/>
    <p:sldId id="279" r:id="rId41"/>
    <p:sldId id="280" r:id="rId42"/>
    <p:sldId id="281" r:id="rId43"/>
    <p:sldId id="282" r:id="rId44"/>
    <p:sldId id="283" r:id="rId45"/>
    <p:sldId id="284" r:id="rId46"/>
    <p:sldId id="285" r:id="rId47"/>
    <p:sldId id="286" r:id="rId48"/>
    <p:sldId id="290" r:id="rId49"/>
    <p:sldId id="277" r:id="rId50"/>
    <p:sldId id="287" r:id="rId51"/>
    <p:sldId id="288" r:id="rId52"/>
    <p:sldId id="289" r:id="rId53"/>
    <p:sldId id="291" r:id="rId54"/>
    <p:sldId id="292" r:id="rId55"/>
    <p:sldId id="294" r:id="rId56"/>
    <p:sldId id="295" r:id="rId57"/>
    <p:sldId id="298" r:id="rId58"/>
    <p:sldId id="297" r:id="rId59"/>
    <p:sldId id="296" r:id="rId60"/>
    <p:sldId id="300" r:id="rId61"/>
    <p:sldId id="299" r:id="rId62"/>
    <p:sldId id="301" r:id="rId63"/>
    <p:sldId id="302" r:id="rId64"/>
    <p:sldId id="267" r:id="rId65"/>
    <p:sldId id="303" r:id="rId66"/>
    <p:sldId id="304" r:id="rId67"/>
    <p:sldId id="325" r:id="rId68"/>
    <p:sldId id="257" r:id="rId69"/>
    <p:sldId id="306" r:id="rId70"/>
    <p:sldId id="305" r:id="rId71"/>
    <p:sldId id="293" r:id="rId72"/>
    <p:sldId id="316" r:id="rId73"/>
    <p:sldId id="262" r:id="rId74"/>
    <p:sldId id="322" r:id="rId7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8000"/>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269" autoAdjust="0"/>
    <p:restoredTop sz="70943" autoAdjust="0"/>
  </p:normalViewPr>
  <p:slideViewPr>
    <p:cSldViewPr snapToGrid="0">
      <p:cViewPr varScale="1">
        <p:scale>
          <a:sx n="61" d="100"/>
          <a:sy n="61" d="100"/>
        </p:scale>
        <p:origin x="634"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D65230-AB9C-4F36-9D8E-48067BC535F4}" type="datetimeFigureOut">
              <a:rPr lang="en-AU" smtClean="0"/>
              <a:t>25/02/2020</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747B4F-D9B0-4A52-9383-2A273E83DC85}" type="slidenum">
              <a:rPr lang="en-AU" smtClean="0"/>
              <a:t>‹#›</a:t>
            </a:fld>
            <a:endParaRPr lang="en-AU"/>
          </a:p>
        </p:txBody>
      </p:sp>
    </p:spTree>
    <p:extLst>
      <p:ext uri="{BB962C8B-B14F-4D97-AF65-F5344CB8AC3E}">
        <p14:creationId xmlns:p14="http://schemas.microsoft.com/office/powerpoint/2010/main" val="3381851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B747B4F-D9B0-4A52-9383-2A273E83DC85}" type="slidenum">
              <a:rPr lang="en-AU" smtClean="0"/>
              <a:t>18</a:t>
            </a:fld>
            <a:endParaRPr lang="en-AU"/>
          </a:p>
        </p:txBody>
      </p:sp>
    </p:spTree>
    <p:extLst>
      <p:ext uri="{BB962C8B-B14F-4D97-AF65-F5344CB8AC3E}">
        <p14:creationId xmlns:p14="http://schemas.microsoft.com/office/powerpoint/2010/main" val="2473248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1243499-D63B-41D4-9024-2C73595620EB}" type="datetimeFigureOut">
              <a:rPr lang="en-AU" smtClean="0"/>
              <a:t>25/02/2020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424A3E8-2EEF-4046-A5A9-77CC7CDF3527}" type="slidenum">
              <a:rPr lang="en-AU" smtClean="0"/>
              <a:t>‹#›</a:t>
            </a:fld>
            <a:endParaRPr lang="en-AU"/>
          </a:p>
        </p:txBody>
      </p:sp>
    </p:spTree>
    <p:extLst>
      <p:ext uri="{BB962C8B-B14F-4D97-AF65-F5344CB8AC3E}">
        <p14:creationId xmlns:p14="http://schemas.microsoft.com/office/powerpoint/2010/main" val="3375658631"/>
      </p:ext>
    </p:extLst>
  </p:cSld>
  <p:clrMapOvr>
    <a:masterClrMapping/>
  </p:clrMapOvr>
  <mc:AlternateContent xmlns:mc="http://schemas.openxmlformats.org/markup-compatibility/2006" xmlns:p14="http://schemas.microsoft.com/office/powerpoint/2010/main">
    <mc:Choice Requires="p14">
      <p:transition p14:dur="250" advClick="0" advTm="10000"/>
    </mc:Choice>
    <mc:Fallback xmlns="">
      <p:transition advClick="0" advTm="1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243499-D63B-41D4-9024-2C73595620EB}" type="datetimeFigureOut">
              <a:rPr lang="en-AU" smtClean="0"/>
              <a:t>25/02/2020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424A3E8-2EEF-4046-A5A9-77CC7CDF3527}" type="slidenum">
              <a:rPr lang="en-AU" smtClean="0"/>
              <a:t>‹#›</a:t>
            </a:fld>
            <a:endParaRPr lang="en-AU"/>
          </a:p>
        </p:txBody>
      </p:sp>
    </p:spTree>
    <p:extLst>
      <p:ext uri="{BB962C8B-B14F-4D97-AF65-F5344CB8AC3E}">
        <p14:creationId xmlns:p14="http://schemas.microsoft.com/office/powerpoint/2010/main" val="332368909"/>
      </p:ext>
    </p:extLst>
  </p:cSld>
  <p:clrMapOvr>
    <a:masterClrMapping/>
  </p:clrMapOvr>
  <mc:AlternateContent xmlns:mc="http://schemas.openxmlformats.org/markup-compatibility/2006" xmlns:p14="http://schemas.microsoft.com/office/powerpoint/2010/main">
    <mc:Choice Requires="p14">
      <p:transition p14:dur="250" advClick="0" advTm="10000"/>
    </mc:Choice>
    <mc:Fallback xmlns="">
      <p:transition advClick="0" advTm="1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243499-D63B-41D4-9024-2C73595620EB}" type="datetimeFigureOut">
              <a:rPr lang="en-AU" smtClean="0"/>
              <a:t>25/02/2020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424A3E8-2EEF-4046-A5A9-77CC7CDF3527}" type="slidenum">
              <a:rPr lang="en-AU" smtClean="0"/>
              <a:t>‹#›</a:t>
            </a:fld>
            <a:endParaRPr lang="en-A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480357429"/>
      </p:ext>
    </p:extLst>
  </p:cSld>
  <p:clrMapOvr>
    <a:masterClrMapping/>
  </p:clrMapOvr>
  <mc:AlternateContent xmlns:mc="http://schemas.openxmlformats.org/markup-compatibility/2006" xmlns:p14="http://schemas.microsoft.com/office/powerpoint/2010/main">
    <mc:Choice Requires="p14">
      <p:transition p14:dur="250" advClick="0" advTm="10000"/>
    </mc:Choice>
    <mc:Fallback xmlns="">
      <p:transition advClick="0" advTm="10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243499-D63B-41D4-9024-2C73595620EB}" type="datetimeFigureOut">
              <a:rPr lang="en-AU" smtClean="0"/>
              <a:t>25/02/2020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424A3E8-2EEF-4046-A5A9-77CC7CDF3527}" type="slidenum">
              <a:rPr lang="en-AU" smtClean="0"/>
              <a:t>‹#›</a:t>
            </a:fld>
            <a:endParaRPr lang="en-AU"/>
          </a:p>
        </p:txBody>
      </p:sp>
    </p:spTree>
    <p:extLst>
      <p:ext uri="{BB962C8B-B14F-4D97-AF65-F5344CB8AC3E}">
        <p14:creationId xmlns:p14="http://schemas.microsoft.com/office/powerpoint/2010/main" val="2074156632"/>
      </p:ext>
    </p:extLst>
  </p:cSld>
  <p:clrMapOvr>
    <a:masterClrMapping/>
  </p:clrMapOvr>
  <mc:AlternateContent xmlns:mc="http://schemas.openxmlformats.org/markup-compatibility/2006" xmlns:p14="http://schemas.microsoft.com/office/powerpoint/2010/main">
    <mc:Choice Requires="p14">
      <p:transition p14:dur="250" advClick="0" advTm="10000"/>
    </mc:Choice>
    <mc:Fallback xmlns="">
      <p:transition advClick="0" advTm="10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243499-D63B-41D4-9024-2C73595620EB}" type="datetimeFigureOut">
              <a:rPr lang="en-AU" smtClean="0"/>
              <a:t>25/02/2020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424A3E8-2EEF-4046-A5A9-77CC7CDF3527}" type="slidenum">
              <a:rPr lang="en-AU" smtClean="0"/>
              <a:t>‹#›</a:t>
            </a:fld>
            <a:endParaRPr lang="en-A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88645315"/>
      </p:ext>
    </p:extLst>
  </p:cSld>
  <p:clrMapOvr>
    <a:masterClrMapping/>
  </p:clrMapOvr>
  <mc:AlternateContent xmlns:mc="http://schemas.openxmlformats.org/markup-compatibility/2006" xmlns:p14="http://schemas.microsoft.com/office/powerpoint/2010/main">
    <mc:Choice Requires="p14">
      <p:transition p14:dur="250" advClick="0" advTm="10000"/>
    </mc:Choice>
    <mc:Fallback xmlns="">
      <p:transition advClick="0" advTm="10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243499-D63B-41D4-9024-2C73595620EB}" type="datetimeFigureOut">
              <a:rPr lang="en-AU" smtClean="0"/>
              <a:t>25/02/2020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424A3E8-2EEF-4046-A5A9-77CC7CDF3527}" type="slidenum">
              <a:rPr lang="en-AU" smtClean="0"/>
              <a:t>‹#›</a:t>
            </a:fld>
            <a:endParaRPr lang="en-AU"/>
          </a:p>
        </p:txBody>
      </p:sp>
    </p:spTree>
    <p:extLst>
      <p:ext uri="{BB962C8B-B14F-4D97-AF65-F5344CB8AC3E}">
        <p14:creationId xmlns:p14="http://schemas.microsoft.com/office/powerpoint/2010/main" val="96617989"/>
      </p:ext>
    </p:extLst>
  </p:cSld>
  <p:clrMapOvr>
    <a:masterClrMapping/>
  </p:clrMapOvr>
  <mc:AlternateContent xmlns:mc="http://schemas.openxmlformats.org/markup-compatibility/2006" xmlns:p14="http://schemas.microsoft.com/office/powerpoint/2010/main">
    <mc:Choice Requires="p14">
      <p:transition p14:dur="250" advClick="0" advTm="10000"/>
    </mc:Choice>
    <mc:Fallback xmlns="">
      <p:transition advClick="0" advTm="10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243499-D63B-41D4-9024-2C73595620EB}" type="datetimeFigureOut">
              <a:rPr lang="en-AU" smtClean="0"/>
              <a:t>25/02/2020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424A3E8-2EEF-4046-A5A9-77CC7CDF3527}" type="slidenum">
              <a:rPr lang="en-AU" smtClean="0"/>
              <a:t>‹#›</a:t>
            </a:fld>
            <a:endParaRPr lang="en-AU"/>
          </a:p>
        </p:txBody>
      </p:sp>
    </p:spTree>
    <p:extLst>
      <p:ext uri="{BB962C8B-B14F-4D97-AF65-F5344CB8AC3E}">
        <p14:creationId xmlns:p14="http://schemas.microsoft.com/office/powerpoint/2010/main" val="1313083674"/>
      </p:ext>
    </p:extLst>
  </p:cSld>
  <p:clrMapOvr>
    <a:masterClrMapping/>
  </p:clrMapOvr>
  <mc:AlternateContent xmlns:mc="http://schemas.openxmlformats.org/markup-compatibility/2006" xmlns:p14="http://schemas.microsoft.com/office/powerpoint/2010/main">
    <mc:Choice Requires="p14">
      <p:transition p14:dur="250" advClick="0" advTm="10000"/>
    </mc:Choice>
    <mc:Fallback xmlns="">
      <p:transition advClick="0" advTm="10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243499-D63B-41D4-9024-2C73595620EB}" type="datetimeFigureOut">
              <a:rPr lang="en-AU" smtClean="0"/>
              <a:t>25/02/2020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424A3E8-2EEF-4046-A5A9-77CC7CDF3527}" type="slidenum">
              <a:rPr lang="en-AU" smtClean="0"/>
              <a:t>‹#›</a:t>
            </a:fld>
            <a:endParaRPr lang="en-AU"/>
          </a:p>
        </p:txBody>
      </p:sp>
    </p:spTree>
    <p:extLst>
      <p:ext uri="{BB962C8B-B14F-4D97-AF65-F5344CB8AC3E}">
        <p14:creationId xmlns:p14="http://schemas.microsoft.com/office/powerpoint/2010/main" val="1908276160"/>
      </p:ext>
    </p:extLst>
  </p:cSld>
  <p:clrMapOvr>
    <a:masterClrMapping/>
  </p:clrMapOvr>
  <mc:AlternateContent xmlns:mc="http://schemas.openxmlformats.org/markup-compatibility/2006" xmlns:p14="http://schemas.microsoft.com/office/powerpoint/2010/main">
    <mc:Choice Requires="p14">
      <p:transition p14:dur="250" advClick="0" advTm="10000"/>
    </mc:Choice>
    <mc:Fallback xmlns="">
      <p:transition advClick="0" advTm="1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243499-D63B-41D4-9024-2C73595620EB}" type="datetimeFigureOut">
              <a:rPr lang="en-AU" smtClean="0"/>
              <a:t>25/02/2020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424A3E8-2EEF-4046-A5A9-77CC7CDF3527}" type="slidenum">
              <a:rPr lang="en-AU" smtClean="0"/>
              <a:t>‹#›</a:t>
            </a:fld>
            <a:endParaRPr lang="en-AU"/>
          </a:p>
        </p:txBody>
      </p:sp>
    </p:spTree>
    <p:extLst>
      <p:ext uri="{BB962C8B-B14F-4D97-AF65-F5344CB8AC3E}">
        <p14:creationId xmlns:p14="http://schemas.microsoft.com/office/powerpoint/2010/main" val="2001790763"/>
      </p:ext>
    </p:extLst>
  </p:cSld>
  <p:clrMapOvr>
    <a:masterClrMapping/>
  </p:clrMapOvr>
  <mc:AlternateContent xmlns:mc="http://schemas.openxmlformats.org/markup-compatibility/2006" xmlns:p14="http://schemas.microsoft.com/office/powerpoint/2010/main">
    <mc:Choice Requires="p14">
      <p:transition p14:dur="250" advClick="0" advTm="10000"/>
    </mc:Choice>
    <mc:Fallback xmlns="">
      <p:transition advClick="0" advTm="1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243499-D63B-41D4-9024-2C73595620EB}" type="datetimeFigureOut">
              <a:rPr lang="en-AU" smtClean="0"/>
              <a:t>25/02/2020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424A3E8-2EEF-4046-A5A9-77CC7CDF3527}" type="slidenum">
              <a:rPr lang="en-AU" smtClean="0"/>
              <a:t>‹#›</a:t>
            </a:fld>
            <a:endParaRPr lang="en-AU"/>
          </a:p>
        </p:txBody>
      </p:sp>
    </p:spTree>
    <p:extLst>
      <p:ext uri="{BB962C8B-B14F-4D97-AF65-F5344CB8AC3E}">
        <p14:creationId xmlns:p14="http://schemas.microsoft.com/office/powerpoint/2010/main" val="2446632645"/>
      </p:ext>
    </p:extLst>
  </p:cSld>
  <p:clrMapOvr>
    <a:masterClrMapping/>
  </p:clrMapOvr>
  <mc:AlternateContent xmlns:mc="http://schemas.openxmlformats.org/markup-compatibility/2006" xmlns:p14="http://schemas.microsoft.com/office/powerpoint/2010/main">
    <mc:Choice Requires="p14">
      <p:transition p14:dur="250" advClick="0" advTm="10000"/>
    </mc:Choice>
    <mc:Fallback xmlns="">
      <p:transition advClick="0" advTm="1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243499-D63B-41D4-9024-2C73595620EB}" type="datetimeFigureOut">
              <a:rPr lang="en-AU" smtClean="0"/>
              <a:t>25/02/2020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424A3E8-2EEF-4046-A5A9-77CC7CDF3527}" type="slidenum">
              <a:rPr lang="en-AU" smtClean="0"/>
              <a:t>‹#›</a:t>
            </a:fld>
            <a:endParaRPr lang="en-AU"/>
          </a:p>
        </p:txBody>
      </p:sp>
    </p:spTree>
    <p:extLst>
      <p:ext uri="{BB962C8B-B14F-4D97-AF65-F5344CB8AC3E}">
        <p14:creationId xmlns:p14="http://schemas.microsoft.com/office/powerpoint/2010/main" val="317038818"/>
      </p:ext>
    </p:extLst>
  </p:cSld>
  <p:clrMapOvr>
    <a:masterClrMapping/>
  </p:clrMapOvr>
  <mc:AlternateContent xmlns:mc="http://schemas.openxmlformats.org/markup-compatibility/2006" xmlns:p14="http://schemas.microsoft.com/office/powerpoint/2010/main">
    <mc:Choice Requires="p14">
      <p:transition p14:dur="250" advClick="0" advTm="10000"/>
    </mc:Choice>
    <mc:Fallback xmlns="">
      <p:transition advClick="0" advTm="1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1243499-D63B-41D4-9024-2C73595620EB}" type="datetimeFigureOut">
              <a:rPr lang="en-AU" smtClean="0"/>
              <a:t>25/02/2020</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3424A3E8-2EEF-4046-A5A9-77CC7CDF3527}" type="slidenum">
              <a:rPr lang="en-AU" smtClean="0"/>
              <a:t>‹#›</a:t>
            </a:fld>
            <a:endParaRPr lang="en-AU"/>
          </a:p>
        </p:txBody>
      </p:sp>
    </p:spTree>
    <p:extLst>
      <p:ext uri="{BB962C8B-B14F-4D97-AF65-F5344CB8AC3E}">
        <p14:creationId xmlns:p14="http://schemas.microsoft.com/office/powerpoint/2010/main" val="1159094810"/>
      </p:ext>
    </p:extLst>
  </p:cSld>
  <p:clrMapOvr>
    <a:masterClrMapping/>
  </p:clrMapOvr>
  <mc:AlternateContent xmlns:mc="http://schemas.openxmlformats.org/markup-compatibility/2006" xmlns:p14="http://schemas.microsoft.com/office/powerpoint/2010/main">
    <mc:Choice Requires="p14">
      <p:transition p14:dur="250" advClick="0" advTm="10000"/>
    </mc:Choice>
    <mc:Fallback xmlns="">
      <p:transition advClick="0" advTm="1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243499-D63B-41D4-9024-2C73595620EB}" type="datetimeFigureOut">
              <a:rPr lang="en-AU" smtClean="0"/>
              <a:t>25/02/2020</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3424A3E8-2EEF-4046-A5A9-77CC7CDF3527}" type="slidenum">
              <a:rPr lang="en-AU" smtClean="0"/>
              <a:t>‹#›</a:t>
            </a:fld>
            <a:endParaRPr lang="en-AU"/>
          </a:p>
        </p:txBody>
      </p:sp>
    </p:spTree>
    <p:extLst>
      <p:ext uri="{BB962C8B-B14F-4D97-AF65-F5344CB8AC3E}">
        <p14:creationId xmlns:p14="http://schemas.microsoft.com/office/powerpoint/2010/main" val="648522799"/>
      </p:ext>
    </p:extLst>
  </p:cSld>
  <p:clrMapOvr>
    <a:masterClrMapping/>
  </p:clrMapOvr>
  <mc:AlternateContent xmlns:mc="http://schemas.openxmlformats.org/markup-compatibility/2006" xmlns:p14="http://schemas.microsoft.com/office/powerpoint/2010/main">
    <mc:Choice Requires="p14">
      <p:transition p14:dur="250" advClick="0" advTm="10000"/>
    </mc:Choice>
    <mc:Fallback xmlns="">
      <p:transition advClick="0" advTm="1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243499-D63B-41D4-9024-2C73595620EB}" type="datetimeFigureOut">
              <a:rPr lang="en-AU" smtClean="0"/>
              <a:t>25/02/2020</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3424A3E8-2EEF-4046-A5A9-77CC7CDF3527}" type="slidenum">
              <a:rPr lang="en-AU" smtClean="0"/>
              <a:t>‹#›</a:t>
            </a:fld>
            <a:endParaRPr lang="en-AU"/>
          </a:p>
        </p:txBody>
      </p:sp>
    </p:spTree>
    <p:extLst>
      <p:ext uri="{BB962C8B-B14F-4D97-AF65-F5344CB8AC3E}">
        <p14:creationId xmlns:p14="http://schemas.microsoft.com/office/powerpoint/2010/main" val="3070862776"/>
      </p:ext>
    </p:extLst>
  </p:cSld>
  <p:clrMapOvr>
    <a:masterClrMapping/>
  </p:clrMapOvr>
  <mc:AlternateContent xmlns:mc="http://schemas.openxmlformats.org/markup-compatibility/2006" xmlns:p14="http://schemas.microsoft.com/office/powerpoint/2010/main">
    <mc:Choice Requires="p14">
      <p:transition p14:dur="250" advClick="0" advTm="10000"/>
    </mc:Choice>
    <mc:Fallback xmlns="">
      <p:transition advClick="0" advTm="1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243499-D63B-41D4-9024-2C73595620EB}" type="datetimeFigureOut">
              <a:rPr lang="en-AU" smtClean="0"/>
              <a:t>25/02/2020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424A3E8-2EEF-4046-A5A9-77CC7CDF3527}" type="slidenum">
              <a:rPr lang="en-AU" smtClean="0"/>
              <a:t>‹#›</a:t>
            </a:fld>
            <a:endParaRPr lang="en-AU"/>
          </a:p>
        </p:txBody>
      </p:sp>
    </p:spTree>
    <p:extLst>
      <p:ext uri="{BB962C8B-B14F-4D97-AF65-F5344CB8AC3E}">
        <p14:creationId xmlns:p14="http://schemas.microsoft.com/office/powerpoint/2010/main" val="2321191537"/>
      </p:ext>
    </p:extLst>
  </p:cSld>
  <p:clrMapOvr>
    <a:masterClrMapping/>
  </p:clrMapOvr>
  <mc:AlternateContent xmlns:mc="http://schemas.openxmlformats.org/markup-compatibility/2006" xmlns:p14="http://schemas.microsoft.com/office/powerpoint/2010/main">
    <mc:Choice Requires="p14">
      <p:transition p14:dur="250" advClick="0" advTm="10000"/>
    </mc:Choice>
    <mc:Fallback xmlns="">
      <p:transition advClick="0" advTm="1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243499-D63B-41D4-9024-2C73595620EB}" type="datetimeFigureOut">
              <a:rPr lang="en-AU" smtClean="0"/>
              <a:t>25/02/2020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424A3E8-2EEF-4046-A5A9-77CC7CDF3527}" type="slidenum">
              <a:rPr lang="en-AU" smtClean="0"/>
              <a:t>‹#›</a:t>
            </a:fld>
            <a:endParaRPr lang="en-AU"/>
          </a:p>
        </p:txBody>
      </p:sp>
    </p:spTree>
    <p:extLst>
      <p:ext uri="{BB962C8B-B14F-4D97-AF65-F5344CB8AC3E}">
        <p14:creationId xmlns:p14="http://schemas.microsoft.com/office/powerpoint/2010/main" val="2849432016"/>
      </p:ext>
    </p:extLst>
  </p:cSld>
  <p:clrMapOvr>
    <a:masterClrMapping/>
  </p:clrMapOvr>
  <mc:AlternateContent xmlns:mc="http://schemas.openxmlformats.org/markup-compatibility/2006" xmlns:p14="http://schemas.microsoft.com/office/powerpoint/2010/main">
    <mc:Choice Requires="p14">
      <p:transition p14:dur="250" advClick="0" advTm="10000"/>
    </mc:Choice>
    <mc:Fallback xmlns="">
      <p:transition advClick="0" advTm="1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1243499-D63B-41D4-9024-2C73595620EB}" type="datetimeFigureOut">
              <a:rPr lang="en-AU" smtClean="0"/>
              <a:t>25/02/2020</a:t>
            </a:fld>
            <a:endParaRPr lang="en-A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424A3E8-2EEF-4046-A5A9-77CC7CDF3527}" type="slidenum">
              <a:rPr lang="en-AU" smtClean="0"/>
              <a:t>‹#›</a:t>
            </a:fld>
            <a:endParaRPr lang="en-AU"/>
          </a:p>
        </p:txBody>
      </p:sp>
    </p:spTree>
    <p:extLst>
      <p:ext uri="{BB962C8B-B14F-4D97-AF65-F5344CB8AC3E}">
        <p14:creationId xmlns:p14="http://schemas.microsoft.com/office/powerpoint/2010/main" val="8165545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mc:AlternateContent xmlns:mc="http://schemas.openxmlformats.org/markup-compatibility/2006" xmlns:p14="http://schemas.microsoft.com/office/powerpoint/2010/main">
    <mc:Choice Requires="p14">
      <p:transition p14:dur="250" advClick="0" advTm="10000"/>
    </mc:Choice>
    <mc:Fallback xmlns="">
      <p:transition advClick="0" advTm="10000"/>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en.wikipedia.org/wiki/Aita" TargetMode="External"/><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hyperlink" Target="https://en.wikipedia.org/wiki/Persipnei"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s://www.ancient.eu/Pantheon/"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ancient.eu/etruscan/" TargetMode="External"/><Relationship Id="rId7" Type="http://schemas.openxmlformats.org/officeDocument/2006/relationships/hyperlink" Target="https://www.ancient.eu/Rome/" TargetMode="External"/><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hyperlink" Target="https://www.ancient.eu/athena/" TargetMode="External"/><Relationship Id="rId5" Type="http://schemas.openxmlformats.org/officeDocument/2006/relationships/hyperlink" Target="https://www.ancient.eu/Menerva/" TargetMode="External"/><Relationship Id="rId4" Type="http://schemas.openxmlformats.org/officeDocument/2006/relationships/hyperlink" Target="https://www.ancient.eu/bronz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hyperlink" Target="https://en.wikipedia.org/wiki/King_Eurytus_of_Oechalia" TargetMode="External"/><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hyperlink" Target="https://en.wikipedia.org/wiki/Eurystheus" TargetMode="External"/><Relationship Id="rId5" Type="http://schemas.openxmlformats.org/officeDocument/2006/relationships/hyperlink" Target="https://en.wikipedia.org/wiki/Cerberus" TargetMode="External"/><Relationship Id="rId4" Type="http://schemas.openxmlformats.org/officeDocument/2006/relationships/hyperlink" Target="https://en.wikipedia.org/wiki/Heracles"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gif"/><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57.gif"/><Relationship Id="rId2" Type="http://schemas.openxmlformats.org/officeDocument/2006/relationships/image" Target="../media/image56.jpeg"/><Relationship Id="rId1" Type="http://schemas.openxmlformats.org/officeDocument/2006/relationships/slideLayout" Target="../slideLayouts/slideLayout6.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gif"/></Relationships>
</file>

<file path=ppt/slides/_rels/slide4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77.gif"/><Relationship Id="rId2" Type="http://schemas.openxmlformats.org/officeDocument/2006/relationships/image" Target="../media/image76.jpe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hyperlink" Target="https://www.ancient.eu/battle/" TargetMode="External"/><Relationship Id="rId2" Type="http://schemas.openxmlformats.org/officeDocument/2006/relationships/image" Target="../media/image85.jpg"/><Relationship Id="rId1" Type="http://schemas.openxmlformats.org/officeDocument/2006/relationships/slideLayout" Target="../slideLayouts/slideLayout6.xml"/><Relationship Id="rId6" Type="http://schemas.openxmlformats.org/officeDocument/2006/relationships/hyperlink" Target="https://www.ancient.eu/Vulci/" TargetMode="External"/><Relationship Id="rId5" Type="http://schemas.openxmlformats.org/officeDocument/2006/relationships/hyperlink" Target="https://www.ancient.eu/Francois_Tomb/" TargetMode="External"/><Relationship Id="rId4" Type="http://schemas.openxmlformats.org/officeDocument/2006/relationships/hyperlink" Target="https://www.ancient.eu/Etruscans/" TargetMode="External"/></Relationships>
</file>

<file path=ppt/slides/_rels/slide68.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jpe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8" Type="http://schemas.openxmlformats.org/officeDocument/2006/relationships/hyperlink" Target="http://www.bbc.co.uk/programmes/b0151q7j" TargetMode="External"/><Relationship Id="rId13" Type="http://schemas.openxmlformats.org/officeDocument/2006/relationships/hyperlink" Target="https://en.wikipedia.org/wiki/Etruscan_origins" TargetMode="External"/><Relationship Id="rId3" Type="http://schemas.openxmlformats.org/officeDocument/2006/relationships/hyperlink" Target="http://www.artoffresco.com/03-History/03.4-tarquinia/03.4-history-tarquinia.htm" TargetMode="External"/><Relationship Id="rId7" Type="http://schemas.openxmlformats.org/officeDocument/2006/relationships/hyperlink" Target="http://www.mysteriousetruscans.com/tarbulls.html" TargetMode="External"/><Relationship Id="rId12" Type="http://schemas.openxmlformats.org/officeDocument/2006/relationships/hyperlink" Target="https://www.timemaps.com/civilizations/etruscans/" TargetMode="External"/><Relationship Id="rId2" Type="http://schemas.openxmlformats.org/officeDocument/2006/relationships/hyperlink" Target="https://www.britannica.com/topic/ancient-Italic-people#ref249577" TargetMode="External"/><Relationship Id="rId1" Type="http://schemas.openxmlformats.org/officeDocument/2006/relationships/slideLayout" Target="../slideLayouts/slideLayout6.xml"/><Relationship Id="rId6" Type="http://schemas.openxmlformats.org/officeDocument/2006/relationships/hyperlink" Target="http://www.mysteriousetruscans.com/tarqhf.html" TargetMode="External"/><Relationship Id="rId11" Type="http://schemas.openxmlformats.org/officeDocument/2006/relationships/hyperlink" Target="https://archive.archaeology.org/1011/abstracts/etruscan.html" TargetMode="External"/><Relationship Id="rId5" Type="http://schemas.openxmlformats.org/officeDocument/2006/relationships/hyperlink" Target="http://www.tarquinia-cerveteri.it/en/museum-and-necropolis-of-tarquinia/museum" TargetMode="External"/><Relationship Id="rId10" Type="http://schemas.openxmlformats.org/officeDocument/2006/relationships/hyperlink" Target="https://www.timemaps.com/history/italy-500bc/" TargetMode="External"/><Relationship Id="rId4" Type="http://schemas.openxmlformats.org/officeDocument/2006/relationships/hyperlink" Target="http://whc.unesco.org/en/list/1158" TargetMode="External"/><Relationship Id="rId9" Type="http://schemas.openxmlformats.org/officeDocument/2006/relationships/hyperlink" Target="https://www.inexhibit.com/mymuseum/necropolis-of-cerveteri-etruscan-archaeological-site-rome/" TargetMode="External"/><Relationship Id="rId14" Type="http://schemas.openxmlformats.org/officeDocument/2006/relationships/hyperlink" Target="http://www.mysteriousetruscans.com/tarleop.html" TargetMode="External"/></Relationships>
</file>

<file path=ppt/slides/_rels/slide74.xml.rels><?xml version="1.0" encoding="UTF-8" standalone="yes"?>
<Relationships xmlns="http://schemas.openxmlformats.org/package/2006/relationships"><Relationship Id="rId8" Type="http://schemas.openxmlformats.org/officeDocument/2006/relationships/hyperlink" Target="https://en.wikipedia.org/wiki/Etruscan_civilization#/media/File:Etruscan_pendant_with_swastika_symbols_Bolsena_Italy_700_BCE_to_650_BCE.jpg" TargetMode="External"/><Relationship Id="rId3" Type="http://schemas.openxmlformats.org/officeDocument/2006/relationships/hyperlink" Target="https://www.bing.com/search?q=map+of+turkey&amp;pc=MOZD&amp;form=MOZLBR" TargetMode="External"/><Relationship Id="rId7" Type="http://schemas.openxmlformats.org/officeDocument/2006/relationships/hyperlink" Target="https://www.bbc.co.uk/blogs/radio4/entries/abd083df-7743-3904-b24f-83d725e18921" TargetMode="External"/><Relationship Id="rId12" Type="http://schemas.openxmlformats.org/officeDocument/2006/relationships/hyperlink" Target="https://www.ancient.eu/image/6397/tin/" TargetMode="External"/><Relationship Id="rId2" Type="http://schemas.openxmlformats.org/officeDocument/2006/relationships/hyperlink" Target="https://www.bing.com/images/search?q=map+of+lydia&amp;id=D0173C0D1632D9F259AF079EEF28ECFE6E7E4EB9&amp;FORM=IQFRBA" TargetMode="External"/><Relationship Id="rId1" Type="http://schemas.openxmlformats.org/officeDocument/2006/relationships/slideLayout" Target="../slideLayouts/slideLayout6.xml"/><Relationship Id="rId6" Type="http://schemas.openxmlformats.org/officeDocument/2006/relationships/hyperlink" Target="https://www.ancient.eu/image/6258/battle-scene-francois-tomb-vulci/" TargetMode="External"/><Relationship Id="rId11" Type="http://schemas.openxmlformats.org/officeDocument/2006/relationships/hyperlink" Target="https://www.ancient.eu/image/5541/etruscan-votive-statuettes-of-menerva-athena/" TargetMode="External"/><Relationship Id="rId5" Type="http://schemas.openxmlformats.org/officeDocument/2006/relationships/hyperlink" Target="https://www.ancient.eu/Etruscan_Warfare/" TargetMode="External"/><Relationship Id="rId10" Type="http://schemas.openxmlformats.org/officeDocument/2006/relationships/hyperlink" Target="http://www.bbc.co.uk/blogs/radio4/entries/abd083df-7743-3904-b24f-83d725e18921" TargetMode="External"/><Relationship Id="rId4" Type="http://schemas.openxmlformats.org/officeDocument/2006/relationships/hyperlink" Target="https://history2701.fandom.com/wiki/Sarcophagus_of_the_Spouses" TargetMode="External"/><Relationship Id="rId9" Type="http://schemas.openxmlformats.org/officeDocument/2006/relationships/hyperlink" Target="http://www.mysteriousetruscans.com/religion.html"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timemaps.com/history/italy-500bc" TargetMode="External"/><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0AEB7B6-EE23-4A97-B3CC-B1C2E91895C9}"/>
              </a:ext>
            </a:extLst>
          </p:cNvPr>
          <p:cNvSpPr>
            <a:spLocks noGrp="1"/>
          </p:cNvSpPr>
          <p:nvPr>
            <p:ph type="title"/>
          </p:nvPr>
        </p:nvSpPr>
        <p:spPr>
          <a:xfrm>
            <a:off x="677334" y="609600"/>
            <a:ext cx="3843375" cy="5175624"/>
          </a:xfrm>
        </p:spPr>
        <p:txBody>
          <a:bodyPr anchor="ctr">
            <a:normAutofit/>
          </a:bodyPr>
          <a:lstStyle/>
          <a:p>
            <a:pPr algn="ctr"/>
            <a:r>
              <a:rPr lang="en-US" dirty="0">
                <a:solidFill>
                  <a:schemeClr val="tx1">
                    <a:lumMod val="85000"/>
                    <a:lumOff val="15000"/>
                  </a:schemeClr>
                </a:solidFill>
              </a:rPr>
              <a:t>D.H. Lawrence:</a:t>
            </a:r>
            <a:br>
              <a:rPr lang="en-US" sz="1400" dirty="0">
                <a:solidFill>
                  <a:schemeClr val="tx1">
                    <a:lumMod val="85000"/>
                    <a:lumOff val="15000"/>
                  </a:schemeClr>
                </a:solidFill>
              </a:rPr>
            </a:br>
            <a:r>
              <a:rPr lang="en-US" dirty="0">
                <a:solidFill>
                  <a:schemeClr val="tx1">
                    <a:lumMod val="85000"/>
                    <a:lumOff val="15000"/>
                  </a:schemeClr>
                </a:solidFill>
              </a:rPr>
              <a:t>sojourn in </a:t>
            </a:r>
            <a:br>
              <a:rPr lang="en-US" dirty="0">
                <a:solidFill>
                  <a:schemeClr val="tx1">
                    <a:lumMod val="85000"/>
                    <a:lumOff val="15000"/>
                  </a:schemeClr>
                </a:solidFill>
              </a:rPr>
            </a:br>
            <a:r>
              <a:rPr lang="en-US" dirty="0">
                <a:solidFill>
                  <a:schemeClr val="tx1">
                    <a:lumMod val="85000"/>
                    <a:lumOff val="15000"/>
                  </a:schemeClr>
                </a:solidFill>
              </a:rPr>
              <a:t>Etruria,</a:t>
            </a:r>
            <a:br>
              <a:rPr lang="en-US" dirty="0">
                <a:solidFill>
                  <a:schemeClr val="tx1">
                    <a:lumMod val="85000"/>
                    <a:lumOff val="15000"/>
                  </a:schemeClr>
                </a:solidFill>
              </a:rPr>
            </a:br>
            <a:r>
              <a:rPr lang="en-US" dirty="0">
                <a:solidFill>
                  <a:schemeClr val="tx1">
                    <a:lumMod val="85000"/>
                    <a:lumOff val="15000"/>
                  </a:schemeClr>
                </a:solidFill>
              </a:rPr>
              <a:t>the Etruscans</a:t>
            </a:r>
            <a:endParaRPr lang="en-AU" dirty="0">
              <a:solidFill>
                <a:schemeClr val="tx1">
                  <a:lumMod val="85000"/>
                  <a:lumOff val="15000"/>
                </a:schemeClr>
              </a:solidFill>
            </a:endParaRPr>
          </a:p>
        </p:txBody>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4493DE66-0A37-4247-A464-A15B39D2FE25}"/>
              </a:ext>
            </a:extLst>
          </p:cNvPr>
          <p:cNvSpPr>
            <a:spLocks noGrp="1"/>
          </p:cNvSpPr>
          <p:nvPr>
            <p:ph idx="1"/>
          </p:nvPr>
        </p:nvSpPr>
        <p:spPr>
          <a:xfrm>
            <a:off x="6116084" y="609601"/>
            <a:ext cx="5511296" cy="5175624"/>
          </a:xfrm>
        </p:spPr>
        <p:txBody>
          <a:bodyPr anchor="ctr">
            <a:normAutofit/>
          </a:bodyPr>
          <a:lstStyle/>
          <a:p>
            <a:pPr>
              <a:buFont typeface="Wingdings" panose="05000000000000000000" pitchFamily="2" charset="2"/>
              <a:buChar char="Ø"/>
            </a:pPr>
            <a:r>
              <a:rPr lang="en-US" dirty="0">
                <a:solidFill>
                  <a:srgbClr val="FFFFFF"/>
                </a:solidFill>
              </a:rPr>
              <a:t>Etruria: the Etruscans.</a:t>
            </a:r>
          </a:p>
          <a:p>
            <a:pPr>
              <a:buFont typeface="Wingdings" panose="05000000000000000000" pitchFamily="2" charset="2"/>
              <a:buChar char="Ø"/>
            </a:pPr>
            <a:r>
              <a:rPr lang="en-US" dirty="0">
                <a:solidFill>
                  <a:srgbClr val="FFFFFF"/>
                </a:solidFill>
              </a:rPr>
              <a:t>Origin – 1200 BC or 800BC – debatable dates.</a:t>
            </a:r>
          </a:p>
          <a:p>
            <a:pPr>
              <a:buFont typeface="Wingdings" panose="05000000000000000000" pitchFamily="2" charset="2"/>
              <a:buChar char="Ø"/>
            </a:pPr>
            <a:r>
              <a:rPr lang="en-US" dirty="0">
                <a:solidFill>
                  <a:srgbClr val="FFFFFF"/>
                </a:solidFill>
              </a:rPr>
              <a:t>Indigenous peoples or driven from another country by the Gauls or immigrated by design from Lydia, Anatolia.</a:t>
            </a:r>
          </a:p>
          <a:p>
            <a:pPr>
              <a:buFont typeface="Wingdings" panose="05000000000000000000" pitchFamily="2" charset="2"/>
              <a:buChar char="Ø"/>
            </a:pPr>
            <a:r>
              <a:rPr lang="en-US" dirty="0">
                <a:solidFill>
                  <a:srgbClr val="FFFFFF"/>
                </a:solidFill>
              </a:rPr>
              <a:t>What is clear is their contribution through language and culture to history, to Italy.</a:t>
            </a:r>
          </a:p>
          <a:p>
            <a:pPr>
              <a:buFont typeface="Wingdings" panose="05000000000000000000" pitchFamily="2" charset="2"/>
              <a:buChar char="Ø"/>
            </a:pPr>
            <a:endParaRPr lang="en-US" dirty="0">
              <a:solidFill>
                <a:srgbClr val="FFFFFF"/>
              </a:solidFill>
            </a:endParaRPr>
          </a:p>
          <a:p>
            <a:pPr>
              <a:buFont typeface="Wingdings" panose="05000000000000000000" pitchFamily="2" charset="2"/>
              <a:buChar char="Ø"/>
            </a:pPr>
            <a:r>
              <a:rPr lang="en-US" dirty="0">
                <a:solidFill>
                  <a:srgbClr val="FFFFFF"/>
                </a:solidFill>
              </a:rPr>
              <a:t>Influenced by Greece and perhaps by the Egyptians</a:t>
            </a:r>
          </a:p>
          <a:p>
            <a:pPr>
              <a:buFont typeface="Wingdings" panose="05000000000000000000" pitchFamily="2" charset="2"/>
              <a:buChar char="Ø"/>
            </a:pPr>
            <a:endParaRPr lang="en-US" dirty="0">
              <a:solidFill>
                <a:srgbClr val="FFFFFF"/>
              </a:solidFill>
            </a:endParaRPr>
          </a:p>
          <a:p>
            <a:pPr marL="0" indent="0">
              <a:buNone/>
            </a:pPr>
            <a:endParaRPr lang="en-AU" dirty="0">
              <a:solidFill>
                <a:srgbClr val="FFFFFF"/>
              </a:solidFill>
            </a:endParaRPr>
          </a:p>
          <a:p>
            <a:pPr>
              <a:buFont typeface="Wingdings" panose="05000000000000000000" pitchFamily="2" charset="2"/>
              <a:buChar char="Ø"/>
            </a:pPr>
            <a:endParaRPr lang="en-AU" dirty="0">
              <a:solidFill>
                <a:srgbClr val="FFFFFF"/>
              </a:solidFill>
            </a:endParaRPr>
          </a:p>
        </p:txBody>
      </p:sp>
    </p:spTree>
    <p:extLst>
      <p:ext uri="{BB962C8B-B14F-4D97-AF65-F5344CB8AC3E}">
        <p14:creationId xmlns:p14="http://schemas.microsoft.com/office/powerpoint/2010/main" val="33540310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advClick="0" advTm="10000"/>
    </mc:Choice>
    <mc:Fallback xmlns="">
      <p:transition advClick="0" advTm="1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map&#10;&#10;Description automatically generated">
            <a:extLst>
              <a:ext uri="{FF2B5EF4-FFF2-40B4-BE49-F238E27FC236}">
                <a16:creationId xmlns:a16="http://schemas.microsoft.com/office/drawing/2014/main" id="{ED802CAA-08A2-4A0A-8618-1B8C8564EF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1120" y="63500"/>
            <a:ext cx="8991600" cy="6731000"/>
          </a:xfrm>
          <a:prstGeom prst="rect">
            <a:avLst/>
          </a:prstGeom>
        </p:spPr>
      </p:pic>
    </p:spTree>
    <p:extLst>
      <p:ext uri="{BB962C8B-B14F-4D97-AF65-F5344CB8AC3E}">
        <p14:creationId xmlns:p14="http://schemas.microsoft.com/office/powerpoint/2010/main" val="1823718378"/>
      </p:ext>
    </p:extLst>
  </p:cSld>
  <p:clrMapOvr>
    <a:masterClrMapping/>
  </p:clrMapOvr>
  <mc:AlternateContent xmlns:mc="http://schemas.openxmlformats.org/markup-compatibility/2006" xmlns:p14="http://schemas.microsoft.com/office/powerpoint/2010/main">
    <mc:Choice Requires="p14">
      <p:transition p14:dur="250" advClick="0" advTm="10000"/>
    </mc:Choice>
    <mc:Fallback xmlns="">
      <p:transition advClick="0" advTm="1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0" name="Rectangle 19">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8301227"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E3D8F05-5C47-4E98-8C72-8922B69E0C56}"/>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1903826" y="1131994"/>
            <a:ext cx="5448529" cy="4590386"/>
          </a:xfrm>
          <a:prstGeom prst="rect">
            <a:avLst/>
          </a:prstGeom>
          <a:noFill/>
        </p:spPr>
      </p:pic>
      <p:sp>
        <p:nvSpPr>
          <p:cNvPr id="3" name="TextBox 2">
            <a:extLst>
              <a:ext uri="{FF2B5EF4-FFF2-40B4-BE49-F238E27FC236}">
                <a16:creationId xmlns:a16="http://schemas.microsoft.com/office/drawing/2014/main" id="{4CA995E8-15E8-41EA-8017-55FA5D4D2007}"/>
              </a:ext>
            </a:extLst>
          </p:cNvPr>
          <p:cNvSpPr txBox="1"/>
          <p:nvPr/>
        </p:nvSpPr>
        <p:spPr>
          <a:xfrm>
            <a:off x="9181476" y="751562"/>
            <a:ext cx="2793406" cy="369332"/>
          </a:xfrm>
          <a:prstGeom prst="rect">
            <a:avLst/>
          </a:prstGeom>
          <a:noFill/>
        </p:spPr>
        <p:txBody>
          <a:bodyPr wrap="square" rtlCol="0">
            <a:spAutoFit/>
          </a:bodyPr>
          <a:lstStyle/>
          <a:p>
            <a:r>
              <a:rPr lang="en-US" dirty="0"/>
              <a:t>Western Asia countries</a:t>
            </a:r>
            <a:endParaRPr lang="en-AU" dirty="0"/>
          </a:p>
        </p:txBody>
      </p:sp>
    </p:spTree>
    <p:extLst>
      <p:ext uri="{BB962C8B-B14F-4D97-AF65-F5344CB8AC3E}">
        <p14:creationId xmlns:p14="http://schemas.microsoft.com/office/powerpoint/2010/main" val="4052187761"/>
      </p:ext>
    </p:extLst>
  </p:cSld>
  <p:clrMapOvr>
    <a:masterClrMapping/>
  </p:clrMapOvr>
  <mc:AlternateContent xmlns:mc="http://schemas.openxmlformats.org/markup-compatibility/2006" xmlns:p14="http://schemas.microsoft.com/office/powerpoint/2010/main">
    <mc:Choice Requires="p14">
      <p:transition p14:dur="250" advClick="0" advTm="10000"/>
    </mc:Choice>
    <mc:Fallback xmlns="">
      <p:transition advClick="0" advTm="1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www.tarquinia-cerveteri.it/upload/images/visuals/Visual_T_Muse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12408" y="3250755"/>
            <a:ext cx="5731510" cy="3223260"/>
          </a:xfrm>
          <a:prstGeom prst="rect">
            <a:avLst/>
          </a:prstGeom>
          <a:noFill/>
          <a:ln>
            <a:noFill/>
          </a:ln>
        </p:spPr>
      </p:pic>
      <p:pic>
        <p:nvPicPr>
          <p:cNvPr id="17414" name="Picture 6" descr="main-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663" y="379970"/>
            <a:ext cx="4762500" cy="21526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612409" y="3706119"/>
            <a:ext cx="2230896" cy="646331"/>
          </a:xfrm>
          <a:prstGeom prst="rect">
            <a:avLst/>
          </a:prstGeom>
          <a:noFill/>
        </p:spPr>
        <p:txBody>
          <a:bodyPr wrap="square" rtlCol="0">
            <a:spAutoFit/>
          </a:bodyPr>
          <a:lstStyle/>
          <a:p>
            <a:r>
              <a:rPr lang="en-AU" dirty="0">
                <a:solidFill>
                  <a:srgbClr val="008000"/>
                </a:solidFill>
              </a:rPr>
              <a:t>The wonders of the</a:t>
            </a:r>
          </a:p>
          <a:p>
            <a:pPr algn="r"/>
            <a:r>
              <a:rPr lang="en-AU" dirty="0">
                <a:solidFill>
                  <a:srgbClr val="008000"/>
                </a:solidFill>
              </a:rPr>
              <a:t>Etruscans</a:t>
            </a:r>
          </a:p>
        </p:txBody>
      </p:sp>
    </p:spTree>
    <p:extLst>
      <p:ext uri="{BB962C8B-B14F-4D97-AF65-F5344CB8AC3E}">
        <p14:creationId xmlns:p14="http://schemas.microsoft.com/office/powerpoint/2010/main" val="360378472"/>
      </p:ext>
    </p:extLst>
  </p:cSld>
  <p:clrMapOvr>
    <a:masterClrMapping/>
  </p:clrMapOvr>
  <mc:AlternateContent xmlns:mc="http://schemas.openxmlformats.org/markup-compatibility/2006" xmlns:p14="http://schemas.microsoft.com/office/powerpoint/2010/main">
    <mc:Choice Requires="p14">
      <p:transition p14:dur="250" advClick="0" advTm="10000"/>
    </mc:Choice>
    <mc:Fallback xmlns="">
      <p:transition advClick="0" advTm="1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truscan helmet in the british museum">
            <a:extLst>
              <a:ext uri="{FF2B5EF4-FFF2-40B4-BE49-F238E27FC236}">
                <a16:creationId xmlns:a16="http://schemas.microsoft.com/office/drawing/2014/main" id="{10CFFE8F-EA75-45C9-9A10-13F3E2D437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6066" y="864208"/>
            <a:ext cx="4505596" cy="551604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712EDCB-765C-4570-9CCC-CE858FA88F41}"/>
              </a:ext>
            </a:extLst>
          </p:cNvPr>
          <p:cNvSpPr txBox="1"/>
          <p:nvPr/>
        </p:nvSpPr>
        <p:spPr>
          <a:xfrm>
            <a:off x="6463430" y="2029216"/>
            <a:ext cx="5285984" cy="369332"/>
          </a:xfrm>
          <a:prstGeom prst="rect">
            <a:avLst/>
          </a:prstGeom>
          <a:noFill/>
        </p:spPr>
        <p:txBody>
          <a:bodyPr wrap="square" rtlCol="0">
            <a:spAutoFit/>
          </a:bodyPr>
          <a:lstStyle/>
          <a:p>
            <a:r>
              <a:rPr lang="en-GB" dirty="0">
                <a:solidFill>
                  <a:srgbClr val="008000"/>
                </a:solidFill>
              </a:rPr>
              <a:t>An Etruscan Helmut in the British Museum.</a:t>
            </a:r>
            <a:endParaRPr lang="en-AU" dirty="0">
              <a:solidFill>
                <a:srgbClr val="008000"/>
              </a:solidFill>
            </a:endParaRPr>
          </a:p>
        </p:txBody>
      </p:sp>
    </p:spTree>
    <p:extLst>
      <p:ext uri="{BB962C8B-B14F-4D97-AF65-F5344CB8AC3E}">
        <p14:creationId xmlns:p14="http://schemas.microsoft.com/office/powerpoint/2010/main" val="3558960807"/>
      </p:ext>
    </p:extLst>
  </p:cSld>
  <p:clrMapOvr>
    <a:masterClrMapping/>
  </p:clrMapOvr>
  <mc:AlternateContent xmlns:mc="http://schemas.openxmlformats.org/markup-compatibility/2006" xmlns:p14="http://schemas.microsoft.com/office/powerpoint/2010/main">
    <mc:Choice Requires="p14">
      <p:transition p14:dur="250" advClick="0" advTm="10000"/>
    </mc:Choice>
    <mc:Fallback xmlns="">
      <p:transition advClick="0" advTm="1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9609" y="679731"/>
            <a:ext cx="4171994" cy="3736540"/>
          </a:xfrm>
        </p:spPr>
        <p:txBody>
          <a:bodyPr vert="horz" lIns="91440" tIns="45720" rIns="91440" bIns="45720" rtlCol="0" anchor="b">
            <a:normAutofit fontScale="90000"/>
          </a:bodyPr>
          <a:lstStyle/>
          <a:p>
            <a:pPr defTabSz="914400"/>
            <a:r>
              <a:rPr lang="en-US" sz="3800" dirty="0">
                <a:solidFill>
                  <a:srgbClr val="008000"/>
                </a:solidFill>
              </a:rPr>
              <a:t>Tombs located in the tumuli of the Banditaccia and located in Cerveteri, Lazio, some distance from Tarquinia.</a:t>
            </a:r>
          </a:p>
        </p:txBody>
      </p:sp>
      <p:pic>
        <p:nvPicPr>
          <p:cNvPr id="3074" name="Picture 2" descr="http://www.artoffresco.com/03-History/03.4-tarquinia/pic-burials.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4187" r="29759"/>
          <a:stretch/>
        </p:blipFill>
        <p:spPr bwMode="auto">
          <a:xfrm>
            <a:off x="5640572" y="557360"/>
            <a:ext cx="5608830" cy="5632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2210786"/>
      </p:ext>
    </p:extLst>
  </p:cSld>
  <p:clrMapOvr>
    <a:masterClrMapping/>
  </p:clrMapOvr>
  <mc:AlternateContent xmlns:mc="http://schemas.openxmlformats.org/markup-compatibility/2006" xmlns:p14="http://schemas.microsoft.com/office/powerpoint/2010/main">
    <mc:Choice Requires="p14">
      <p:transition p14:dur="250" advClick="0" advTm="10000"/>
    </mc:Choice>
    <mc:Fallback xmlns="">
      <p:transition advClick="0" advTm="10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Banditaccia Etruscan Necropolis archaeological site Cerveteri Inexhibit 01s">
            <a:extLst>
              <a:ext uri="{FF2B5EF4-FFF2-40B4-BE49-F238E27FC236}">
                <a16:creationId xmlns:a16="http://schemas.microsoft.com/office/drawing/2014/main" id="{DE96A6C3-17F4-4C59-BFB2-96024C1059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8538" y="533727"/>
            <a:ext cx="8286750" cy="5514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846110"/>
      </p:ext>
    </p:extLst>
  </p:cSld>
  <p:clrMapOvr>
    <a:masterClrMapping/>
  </p:clrMapOvr>
  <mc:AlternateContent xmlns:mc="http://schemas.openxmlformats.org/markup-compatibility/2006" xmlns:p14="http://schemas.microsoft.com/office/powerpoint/2010/main">
    <mc:Choice Requires="p14">
      <p:transition p14:dur="250" advClick="0" advTm="10000"/>
    </mc:Choice>
    <mc:Fallback xmlns="">
      <p:transition advClick="0" advTm="10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anditaccia Etruscan Necropolis archaeological site Cerveteri Inexhibit 06s">
            <a:extLst>
              <a:ext uri="{FF2B5EF4-FFF2-40B4-BE49-F238E27FC236}">
                <a16:creationId xmlns:a16="http://schemas.microsoft.com/office/drawing/2014/main" id="{4ADF657A-AFD4-49F3-B4D3-398EED7987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439" y="345837"/>
            <a:ext cx="7742520" cy="515278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7DEF4DE-7847-439A-90C0-924E66FFEA60}"/>
              </a:ext>
            </a:extLst>
          </p:cNvPr>
          <p:cNvSpPr txBox="1"/>
          <p:nvPr/>
        </p:nvSpPr>
        <p:spPr>
          <a:xfrm>
            <a:off x="926926" y="5749447"/>
            <a:ext cx="8166970" cy="646331"/>
          </a:xfrm>
          <a:prstGeom prst="rect">
            <a:avLst/>
          </a:prstGeom>
          <a:noFill/>
        </p:spPr>
        <p:txBody>
          <a:bodyPr wrap="square" rtlCol="0">
            <a:spAutoFit/>
          </a:bodyPr>
          <a:lstStyle/>
          <a:p>
            <a:r>
              <a:rPr lang="en-GB" dirty="0">
                <a:solidFill>
                  <a:srgbClr val="008000"/>
                </a:solidFill>
              </a:rPr>
              <a:t>The </a:t>
            </a:r>
            <a:r>
              <a:rPr lang="en-GB" b="1" dirty="0">
                <a:solidFill>
                  <a:srgbClr val="008000"/>
                </a:solidFill>
              </a:rPr>
              <a:t>necropolis “Banditaccia” in Cerveteri</a:t>
            </a:r>
            <a:r>
              <a:rPr lang="en-GB" dirty="0">
                <a:solidFill>
                  <a:srgbClr val="008000"/>
                </a:solidFill>
              </a:rPr>
              <a:t>, near Rome, is an UNESCO World Heritage Site and the world’s largest Etruscan archaeological site.</a:t>
            </a:r>
            <a:endParaRPr lang="en-AU" dirty="0">
              <a:solidFill>
                <a:srgbClr val="008000"/>
              </a:solidFill>
            </a:endParaRPr>
          </a:p>
        </p:txBody>
      </p:sp>
    </p:spTree>
    <p:extLst>
      <p:ext uri="{BB962C8B-B14F-4D97-AF65-F5344CB8AC3E}">
        <p14:creationId xmlns:p14="http://schemas.microsoft.com/office/powerpoint/2010/main" val="275728561"/>
      </p:ext>
    </p:extLst>
  </p:cSld>
  <p:clrMapOvr>
    <a:masterClrMapping/>
  </p:clrMapOvr>
  <mc:AlternateContent xmlns:mc="http://schemas.openxmlformats.org/markup-compatibility/2006" xmlns:p14="http://schemas.microsoft.com/office/powerpoint/2010/main">
    <mc:Choice Requires="p14">
      <p:transition p14:dur="250" advClick="0" advTm="10000"/>
    </mc:Choice>
    <mc:Fallback xmlns="">
      <p:transition advClick="0" advTm="10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omb of the Relief Cerveteri Etruscan necropolis archaeological site 2">
            <a:extLst>
              <a:ext uri="{FF2B5EF4-FFF2-40B4-BE49-F238E27FC236}">
                <a16:creationId xmlns:a16="http://schemas.microsoft.com/office/drawing/2014/main" id="{FECCF8C1-43A7-43A8-BCE2-F3DF650003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439" y="190761"/>
            <a:ext cx="8286750" cy="5524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88B0FD8-8A7C-432D-B692-1FB71A1DBD57}"/>
              </a:ext>
            </a:extLst>
          </p:cNvPr>
          <p:cNvSpPr txBox="1"/>
          <p:nvPr/>
        </p:nvSpPr>
        <p:spPr>
          <a:xfrm>
            <a:off x="939452" y="5999967"/>
            <a:ext cx="8855901" cy="646331"/>
          </a:xfrm>
          <a:prstGeom prst="rect">
            <a:avLst/>
          </a:prstGeom>
          <a:noFill/>
        </p:spPr>
        <p:txBody>
          <a:bodyPr wrap="square" rtlCol="0">
            <a:spAutoFit/>
          </a:bodyPr>
          <a:lstStyle/>
          <a:p>
            <a:r>
              <a:rPr lang="en-GB" i="1" dirty="0">
                <a:solidFill>
                  <a:srgbClr val="008000"/>
                </a:solidFill>
              </a:rPr>
              <a:t>Interior view of the “Tomb of the Reliefs”, one of the few decorated tombs in Cerveteri, dating back to the 3rd century BC; photo Roberto Ferrari</a:t>
            </a:r>
            <a:endParaRPr lang="en-AU" dirty="0">
              <a:solidFill>
                <a:srgbClr val="008000"/>
              </a:solidFill>
            </a:endParaRPr>
          </a:p>
        </p:txBody>
      </p:sp>
      <p:sp>
        <p:nvSpPr>
          <p:cNvPr id="3" name="TextBox 2">
            <a:extLst>
              <a:ext uri="{FF2B5EF4-FFF2-40B4-BE49-F238E27FC236}">
                <a16:creationId xmlns:a16="http://schemas.microsoft.com/office/drawing/2014/main" id="{64686D97-CD3E-4091-8EA5-5687C540BB34}"/>
              </a:ext>
            </a:extLst>
          </p:cNvPr>
          <p:cNvSpPr txBox="1"/>
          <p:nvPr/>
        </p:nvSpPr>
        <p:spPr>
          <a:xfrm>
            <a:off x="9586127" y="1034980"/>
            <a:ext cx="2250831" cy="2585323"/>
          </a:xfrm>
          <a:prstGeom prst="rect">
            <a:avLst/>
          </a:prstGeom>
          <a:noFill/>
        </p:spPr>
        <p:txBody>
          <a:bodyPr wrap="square" rtlCol="0">
            <a:spAutoFit/>
          </a:bodyPr>
          <a:lstStyle/>
          <a:p>
            <a:r>
              <a:rPr lang="en-GB" dirty="0"/>
              <a:t>Two damaged busts on the pilasters flanking the central niche possibly depict the divinities </a:t>
            </a:r>
            <a:r>
              <a:rPr lang="en-GB" dirty="0" err="1">
                <a:solidFill>
                  <a:srgbClr val="990033"/>
                </a:solidFill>
                <a:hlinkClick r:id="rId3" tooltip="Aita">
                  <a:extLst>
                    <a:ext uri="{A12FA001-AC4F-418D-AE19-62706E023703}">
                      <ahyp:hlinkClr xmlns:ahyp="http://schemas.microsoft.com/office/drawing/2018/hyperlinkcolor" val="tx"/>
                    </a:ext>
                  </a:extLst>
                </a:hlinkClick>
              </a:rPr>
              <a:t>Aita</a:t>
            </a:r>
            <a:r>
              <a:rPr lang="en-GB" dirty="0">
                <a:solidFill>
                  <a:srgbClr val="990033"/>
                </a:solidFill>
              </a:rPr>
              <a:t> </a:t>
            </a:r>
            <a:r>
              <a:rPr lang="en-GB" dirty="0"/>
              <a:t>(ruler of the underworld)  and </a:t>
            </a:r>
            <a:r>
              <a:rPr lang="en-GB" dirty="0" err="1">
                <a:solidFill>
                  <a:srgbClr val="990033"/>
                </a:solidFill>
                <a:hlinkClick r:id="rId4" tooltip="Persipnei">
                  <a:extLst>
                    <a:ext uri="{A12FA001-AC4F-418D-AE19-62706E023703}">
                      <ahyp:hlinkClr xmlns:ahyp="http://schemas.microsoft.com/office/drawing/2018/hyperlinkcolor" val="tx"/>
                    </a:ext>
                  </a:extLst>
                </a:hlinkClick>
              </a:rPr>
              <a:t>Persipnei</a:t>
            </a:r>
            <a:r>
              <a:rPr lang="en-GB" dirty="0">
                <a:solidFill>
                  <a:srgbClr val="990033"/>
                </a:solidFill>
              </a:rPr>
              <a:t>, </a:t>
            </a:r>
            <a:r>
              <a:rPr lang="en-GB" dirty="0"/>
              <a:t>(queen of the underworld).</a:t>
            </a:r>
            <a:endParaRPr lang="en-AU" dirty="0"/>
          </a:p>
        </p:txBody>
      </p:sp>
    </p:spTree>
    <p:extLst>
      <p:ext uri="{BB962C8B-B14F-4D97-AF65-F5344CB8AC3E}">
        <p14:creationId xmlns:p14="http://schemas.microsoft.com/office/powerpoint/2010/main" val="3557554712"/>
      </p:ext>
    </p:extLst>
  </p:cSld>
  <p:clrMapOvr>
    <a:masterClrMapping/>
  </p:clrMapOvr>
  <mc:AlternateContent xmlns:mc="http://schemas.openxmlformats.org/markup-compatibility/2006" xmlns:p14="http://schemas.microsoft.com/office/powerpoint/2010/main">
    <mc:Choice Requires="p14">
      <p:transition p14:dur="250" advClick="0" advTm="10000"/>
    </mc:Choice>
    <mc:Fallback xmlns="">
      <p:transition advClick="0" advTm="10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Tin">
            <a:extLst>
              <a:ext uri="{FF2B5EF4-FFF2-40B4-BE49-F238E27FC236}">
                <a16:creationId xmlns:a16="http://schemas.microsoft.com/office/drawing/2014/main" id="{E8140C34-F657-4841-A013-7E28834FF14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988" r="-1" b="43840"/>
          <a:stretch/>
        </p:blipFill>
        <p:spPr bwMode="auto">
          <a:xfrm>
            <a:off x="1245995" y="799544"/>
            <a:ext cx="9185081" cy="5166609"/>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Shape 70">
            <a:extLst>
              <a:ext uri="{FF2B5EF4-FFF2-40B4-BE49-F238E27FC236}">
                <a16:creationId xmlns:a16="http://schemas.microsoft.com/office/drawing/2014/main" id="{85C2136B-77EC-41E9-BDB6-58A4AE1429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33800"/>
            <a:ext cx="762000" cy="3124200"/>
          </a:xfrm>
          <a:custGeom>
            <a:avLst/>
            <a:gdLst>
              <a:gd name="connsiteX0" fmla="*/ 0 w 762000"/>
              <a:gd name="connsiteY0" fmla="*/ 0 h 3124200"/>
              <a:gd name="connsiteX1" fmla="*/ 762000 w 762000"/>
              <a:gd name="connsiteY1" fmla="*/ 3124200 h 3124200"/>
              <a:gd name="connsiteX2" fmla="*/ 0 w 762000"/>
              <a:gd name="connsiteY2" fmla="*/ 3124200 h 3124200"/>
            </a:gdLst>
            <a:ahLst/>
            <a:cxnLst>
              <a:cxn ang="0">
                <a:pos x="connsiteX0" y="connsiteY0"/>
              </a:cxn>
              <a:cxn ang="0">
                <a:pos x="connsiteX1" y="connsiteY1"/>
              </a:cxn>
              <a:cxn ang="0">
                <a:pos x="connsiteX2" y="connsiteY2"/>
              </a:cxn>
            </a:cxnLst>
            <a:rect l="l" t="t" r="r" b="b"/>
            <a:pathLst>
              <a:path w="762000" h="3124200">
                <a:moveTo>
                  <a:pt x="0" y="0"/>
                </a:moveTo>
                <a:lnTo>
                  <a:pt x="762000" y="3124200"/>
                </a:lnTo>
                <a:lnTo>
                  <a:pt x="0" y="31242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73" name="Straight Connector 72">
            <a:extLst>
              <a:ext uri="{FF2B5EF4-FFF2-40B4-BE49-F238E27FC236}">
                <a16:creationId xmlns:a16="http://schemas.microsoft.com/office/drawing/2014/main" id="{E55891F3-A5E2-4418-8950-25FA2B7312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9274002" y="4502552"/>
            <a:ext cx="2917998" cy="23554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FB1FCEB1-A7E1-417C-A7EF-AA30D5A0859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3500" y="-16625"/>
            <a:ext cx="2667482" cy="68746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7" name="Freeform: Shape 76">
            <a:extLst>
              <a:ext uri="{FF2B5EF4-FFF2-40B4-BE49-F238E27FC236}">
                <a16:creationId xmlns:a16="http://schemas.microsoft.com/office/drawing/2014/main" id="{7FBCF2A6-1F18-4B68-B5D2-5B763ED41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2923" y="-16625"/>
            <a:ext cx="1269077" cy="6874625"/>
          </a:xfrm>
          <a:custGeom>
            <a:avLst/>
            <a:gdLst>
              <a:gd name="connsiteX0" fmla="*/ 714894 w 1269077"/>
              <a:gd name="connsiteY0" fmla="*/ 0 h 6874625"/>
              <a:gd name="connsiteX1" fmla="*/ 1269077 w 1269077"/>
              <a:gd name="connsiteY1" fmla="*/ 16625 h 6874625"/>
              <a:gd name="connsiteX2" fmla="*/ 1269077 w 1269077"/>
              <a:gd name="connsiteY2" fmla="*/ 6874625 h 6874625"/>
              <a:gd name="connsiteX3" fmla="*/ 0 w 1269077"/>
              <a:gd name="connsiteY3" fmla="*/ 6874625 h 6874625"/>
            </a:gdLst>
            <a:ahLst/>
            <a:cxnLst>
              <a:cxn ang="0">
                <a:pos x="connsiteX0" y="connsiteY0"/>
              </a:cxn>
              <a:cxn ang="0">
                <a:pos x="connsiteX1" y="connsiteY1"/>
              </a:cxn>
              <a:cxn ang="0">
                <a:pos x="connsiteX2" y="connsiteY2"/>
              </a:cxn>
              <a:cxn ang="0">
                <a:pos x="connsiteX3" y="connsiteY3"/>
              </a:cxn>
            </a:cxnLst>
            <a:rect l="l" t="t" r="r" b="b"/>
            <a:pathLst>
              <a:path w="1269077" h="6874625">
                <a:moveTo>
                  <a:pt x="714894" y="0"/>
                </a:moveTo>
                <a:lnTo>
                  <a:pt x="1269077" y="16625"/>
                </a:lnTo>
                <a:lnTo>
                  <a:pt x="1269077" y="6874625"/>
                </a:lnTo>
                <a:lnTo>
                  <a:pt x="0" y="6874625"/>
                </a:lnTo>
                <a:close/>
              </a:path>
            </a:pathLst>
          </a:custGeom>
          <a:solidFill>
            <a:schemeClr val="accent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FF3A27FB-A693-4A75-951E-0C77CD98F0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374" y="-16624"/>
            <a:ext cx="1983626" cy="6874625"/>
          </a:xfrm>
          <a:custGeom>
            <a:avLst/>
            <a:gdLst>
              <a:gd name="connsiteX0" fmla="*/ 0 w 1983626"/>
              <a:gd name="connsiteY0" fmla="*/ 0 h 6874625"/>
              <a:gd name="connsiteX1" fmla="*/ 1983626 w 1983626"/>
              <a:gd name="connsiteY1" fmla="*/ 0 h 6874625"/>
              <a:gd name="connsiteX2" fmla="*/ 1983626 w 1983626"/>
              <a:gd name="connsiteY2" fmla="*/ 6874625 h 6874625"/>
              <a:gd name="connsiteX3" fmla="*/ 1522181 w 1983626"/>
              <a:gd name="connsiteY3" fmla="*/ 6874625 h 6874625"/>
            </a:gdLst>
            <a:ahLst/>
            <a:cxnLst>
              <a:cxn ang="0">
                <a:pos x="connsiteX0" y="connsiteY0"/>
              </a:cxn>
              <a:cxn ang="0">
                <a:pos x="connsiteX1" y="connsiteY1"/>
              </a:cxn>
              <a:cxn ang="0">
                <a:pos x="connsiteX2" y="connsiteY2"/>
              </a:cxn>
              <a:cxn ang="0">
                <a:pos x="connsiteX3" y="connsiteY3"/>
              </a:cxn>
            </a:cxnLst>
            <a:rect l="l" t="t" r="r" b="b"/>
            <a:pathLst>
              <a:path w="1983626" h="6874625">
                <a:moveTo>
                  <a:pt x="0" y="0"/>
                </a:moveTo>
                <a:lnTo>
                  <a:pt x="1983626" y="0"/>
                </a:lnTo>
                <a:lnTo>
                  <a:pt x="1983626" y="6874625"/>
                </a:lnTo>
                <a:lnTo>
                  <a:pt x="1522181" y="6874625"/>
                </a:lnTo>
                <a:close/>
              </a:path>
            </a:pathLst>
          </a:custGeom>
          <a:solidFill>
            <a:schemeClr val="accent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64EFD570-AA0A-4BF1-B52C-38BA6C3C6D04}"/>
              </a:ext>
            </a:extLst>
          </p:cNvPr>
          <p:cNvSpPr txBox="1"/>
          <p:nvPr/>
        </p:nvSpPr>
        <p:spPr>
          <a:xfrm>
            <a:off x="1578279" y="6058456"/>
            <a:ext cx="7490565" cy="369332"/>
          </a:xfrm>
          <a:prstGeom prst="rect">
            <a:avLst/>
          </a:prstGeom>
          <a:noFill/>
        </p:spPr>
        <p:txBody>
          <a:bodyPr wrap="square" rtlCol="0">
            <a:spAutoFit/>
          </a:bodyPr>
          <a:lstStyle/>
          <a:p>
            <a:pPr algn="ctr"/>
            <a:r>
              <a:rPr lang="en-GB" dirty="0"/>
              <a:t>Tin/Tinia, head of the </a:t>
            </a:r>
            <a:r>
              <a:rPr lang="en-GB" b="1" dirty="0">
                <a:hlinkClick r:id="rId4">
                  <a:extLst>
                    <a:ext uri="{A12FA001-AC4F-418D-AE19-62706E023703}">
                      <ahyp:hlinkClr xmlns:ahyp="http://schemas.microsoft.com/office/drawing/2018/hyperlinkcolor" val="tx"/>
                    </a:ext>
                  </a:extLst>
                </a:hlinkClick>
              </a:rPr>
              <a:t>pantheon</a:t>
            </a:r>
            <a:endParaRPr lang="en-AU" dirty="0"/>
          </a:p>
        </p:txBody>
      </p:sp>
    </p:spTree>
    <p:extLst>
      <p:ext uri="{BB962C8B-B14F-4D97-AF65-F5344CB8AC3E}">
        <p14:creationId xmlns:p14="http://schemas.microsoft.com/office/powerpoint/2010/main" val="2426325925"/>
      </p:ext>
    </p:extLst>
  </p:cSld>
  <p:clrMapOvr>
    <a:masterClrMapping/>
  </p:clrMapOvr>
  <mc:AlternateContent xmlns:mc="http://schemas.openxmlformats.org/markup-compatibility/2006" xmlns:p14="http://schemas.microsoft.com/office/powerpoint/2010/main">
    <mc:Choice Requires="p14">
      <p:transition p14:dur="250" advClick="0" advTm="10000"/>
    </mc:Choice>
    <mc:Fallback xmlns="">
      <p:transition advClick="0" advTm="10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050" name="Picture 2" descr="Etruscan Votive Statuettes of Menerva (Athena)">
            <a:extLst>
              <a:ext uri="{FF2B5EF4-FFF2-40B4-BE49-F238E27FC236}">
                <a16:creationId xmlns:a16="http://schemas.microsoft.com/office/drawing/2014/main" id="{33D70EE1-4CF0-4462-A0D3-79A18AD42C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5603" r="1" b="26991"/>
          <a:stretch/>
        </p:blipFill>
        <p:spPr bwMode="auto">
          <a:xfrm>
            <a:off x="1476549" y="935389"/>
            <a:ext cx="7740945" cy="4354282"/>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Shape 70">
            <a:extLst>
              <a:ext uri="{FF2B5EF4-FFF2-40B4-BE49-F238E27FC236}">
                <a16:creationId xmlns:a16="http://schemas.microsoft.com/office/drawing/2014/main" id="{85C2136B-77EC-41E9-BDB6-58A4AE1429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33800"/>
            <a:ext cx="762000" cy="3124200"/>
          </a:xfrm>
          <a:custGeom>
            <a:avLst/>
            <a:gdLst>
              <a:gd name="connsiteX0" fmla="*/ 0 w 762000"/>
              <a:gd name="connsiteY0" fmla="*/ 0 h 3124200"/>
              <a:gd name="connsiteX1" fmla="*/ 762000 w 762000"/>
              <a:gd name="connsiteY1" fmla="*/ 3124200 h 3124200"/>
              <a:gd name="connsiteX2" fmla="*/ 0 w 762000"/>
              <a:gd name="connsiteY2" fmla="*/ 3124200 h 3124200"/>
            </a:gdLst>
            <a:ahLst/>
            <a:cxnLst>
              <a:cxn ang="0">
                <a:pos x="connsiteX0" y="connsiteY0"/>
              </a:cxn>
              <a:cxn ang="0">
                <a:pos x="connsiteX1" y="connsiteY1"/>
              </a:cxn>
              <a:cxn ang="0">
                <a:pos x="connsiteX2" y="connsiteY2"/>
              </a:cxn>
            </a:cxnLst>
            <a:rect l="l" t="t" r="r" b="b"/>
            <a:pathLst>
              <a:path w="762000" h="3124200">
                <a:moveTo>
                  <a:pt x="0" y="0"/>
                </a:moveTo>
                <a:lnTo>
                  <a:pt x="762000" y="3124200"/>
                </a:lnTo>
                <a:lnTo>
                  <a:pt x="0" y="31242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73" name="Straight Connector 72">
            <a:extLst>
              <a:ext uri="{FF2B5EF4-FFF2-40B4-BE49-F238E27FC236}">
                <a16:creationId xmlns:a16="http://schemas.microsoft.com/office/drawing/2014/main" id="{E55891F3-A5E2-4418-8950-25FA2B7312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9274002" y="4502552"/>
            <a:ext cx="2917998" cy="235544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FB1FCEB1-A7E1-417C-A7EF-AA30D5A0859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3500" y="-16625"/>
            <a:ext cx="2667482" cy="687462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7" name="Freeform: Shape 76">
            <a:extLst>
              <a:ext uri="{FF2B5EF4-FFF2-40B4-BE49-F238E27FC236}">
                <a16:creationId xmlns:a16="http://schemas.microsoft.com/office/drawing/2014/main" id="{7FBCF2A6-1F18-4B68-B5D2-5B763ED41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2923" y="-16625"/>
            <a:ext cx="1269077" cy="6874625"/>
          </a:xfrm>
          <a:custGeom>
            <a:avLst/>
            <a:gdLst>
              <a:gd name="connsiteX0" fmla="*/ 714894 w 1269077"/>
              <a:gd name="connsiteY0" fmla="*/ 0 h 6874625"/>
              <a:gd name="connsiteX1" fmla="*/ 1269077 w 1269077"/>
              <a:gd name="connsiteY1" fmla="*/ 16625 h 6874625"/>
              <a:gd name="connsiteX2" fmla="*/ 1269077 w 1269077"/>
              <a:gd name="connsiteY2" fmla="*/ 6874625 h 6874625"/>
              <a:gd name="connsiteX3" fmla="*/ 0 w 1269077"/>
              <a:gd name="connsiteY3" fmla="*/ 6874625 h 6874625"/>
            </a:gdLst>
            <a:ahLst/>
            <a:cxnLst>
              <a:cxn ang="0">
                <a:pos x="connsiteX0" y="connsiteY0"/>
              </a:cxn>
              <a:cxn ang="0">
                <a:pos x="connsiteX1" y="connsiteY1"/>
              </a:cxn>
              <a:cxn ang="0">
                <a:pos x="connsiteX2" y="connsiteY2"/>
              </a:cxn>
              <a:cxn ang="0">
                <a:pos x="connsiteX3" y="connsiteY3"/>
              </a:cxn>
            </a:cxnLst>
            <a:rect l="l" t="t" r="r" b="b"/>
            <a:pathLst>
              <a:path w="1269077" h="6874625">
                <a:moveTo>
                  <a:pt x="714894" y="0"/>
                </a:moveTo>
                <a:lnTo>
                  <a:pt x="1269077" y="16625"/>
                </a:lnTo>
                <a:lnTo>
                  <a:pt x="1269077" y="6874625"/>
                </a:lnTo>
                <a:lnTo>
                  <a:pt x="0" y="6874625"/>
                </a:lnTo>
                <a:close/>
              </a:path>
            </a:pathLst>
          </a:custGeom>
          <a:solidFill>
            <a:schemeClr val="accent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FF3A27FB-A693-4A75-951E-0C77CD98F0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374" y="-16624"/>
            <a:ext cx="1983626" cy="6874625"/>
          </a:xfrm>
          <a:custGeom>
            <a:avLst/>
            <a:gdLst>
              <a:gd name="connsiteX0" fmla="*/ 0 w 1983626"/>
              <a:gd name="connsiteY0" fmla="*/ 0 h 6874625"/>
              <a:gd name="connsiteX1" fmla="*/ 1983626 w 1983626"/>
              <a:gd name="connsiteY1" fmla="*/ 0 h 6874625"/>
              <a:gd name="connsiteX2" fmla="*/ 1983626 w 1983626"/>
              <a:gd name="connsiteY2" fmla="*/ 6874625 h 6874625"/>
              <a:gd name="connsiteX3" fmla="*/ 1522181 w 1983626"/>
              <a:gd name="connsiteY3" fmla="*/ 6874625 h 6874625"/>
            </a:gdLst>
            <a:ahLst/>
            <a:cxnLst>
              <a:cxn ang="0">
                <a:pos x="connsiteX0" y="connsiteY0"/>
              </a:cxn>
              <a:cxn ang="0">
                <a:pos x="connsiteX1" y="connsiteY1"/>
              </a:cxn>
              <a:cxn ang="0">
                <a:pos x="connsiteX2" y="connsiteY2"/>
              </a:cxn>
              <a:cxn ang="0">
                <a:pos x="connsiteX3" y="connsiteY3"/>
              </a:cxn>
            </a:cxnLst>
            <a:rect l="l" t="t" r="r" b="b"/>
            <a:pathLst>
              <a:path w="1983626" h="6874625">
                <a:moveTo>
                  <a:pt x="0" y="0"/>
                </a:moveTo>
                <a:lnTo>
                  <a:pt x="1983626" y="0"/>
                </a:lnTo>
                <a:lnTo>
                  <a:pt x="1983626" y="6874625"/>
                </a:lnTo>
                <a:lnTo>
                  <a:pt x="1522181" y="6874625"/>
                </a:lnTo>
                <a:close/>
              </a:path>
            </a:pathLst>
          </a:custGeom>
          <a:solidFill>
            <a:schemeClr val="accent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37D433B7-796A-4678-89A6-2662DF68B7DC}"/>
              </a:ext>
            </a:extLst>
          </p:cNvPr>
          <p:cNvSpPr txBox="1"/>
          <p:nvPr/>
        </p:nvSpPr>
        <p:spPr>
          <a:xfrm>
            <a:off x="2016874" y="5289672"/>
            <a:ext cx="7603115" cy="1200329"/>
          </a:xfrm>
          <a:prstGeom prst="rect">
            <a:avLst/>
          </a:prstGeom>
          <a:noFill/>
        </p:spPr>
        <p:txBody>
          <a:bodyPr wrap="square" rtlCol="0">
            <a:spAutoFit/>
          </a:bodyPr>
          <a:lstStyle/>
          <a:p>
            <a:r>
              <a:rPr lang="en-AU" dirty="0"/>
              <a:t>Two </a:t>
            </a:r>
            <a:r>
              <a:rPr lang="en-AU" b="1" dirty="0">
                <a:hlinkClick r:id="rId3"/>
              </a:rPr>
              <a:t>Etruscan</a:t>
            </a:r>
            <a:r>
              <a:rPr lang="en-AU" dirty="0"/>
              <a:t> votive </a:t>
            </a:r>
            <a:r>
              <a:rPr lang="en-AU" b="1" dirty="0">
                <a:hlinkClick r:id="rId4"/>
              </a:rPr>
              <a:t>bronze</a:t>
            </a:r>
            <a:r>
              <a:rPr lang="en-AU" dirty="0"/>
              <a:t> statuettes of </a:t>
            </a:r>
            <a:r>
              <a:rPr lang="en-AU" b="1" dirty="0" err="1">
                <a:hlinkClick r:id="rId5"/>
              </a:rPr>
              <a:t>Menerva</a:t>
            </a:r>
            <a:r>
              <a:rPr lang="en-AU" dirty="0"/>
              <a:t> the warrior (</a:t>
            </a:r>
            <a:r>
              <a:rPr lang="en-AU" b="1" dirty="0">
                <a:hlinkClick r:id="rId6"/>
              </a:rPr>
              <a:t>Athena</a:t>
            </a:r>
            <a:r>
              <a:rPr lang="en-AU" dirty="0"/>
              <a:t>) wearing a high-crested Attic helmet and a cuirass with the gorgoneion, 450-400 BCE. (National Etruscan Museum of Villa Giulia, </a:t>
            </a:r>
            <a:r>
              <a:rPr lang="en-AU" b="1" dirty="0">
                <a:hlinkClick r:id="rId7"/>
              </a:rPr>
              <a:t>Rome</a:t>
            </a:r>
            <a:r>
              <a:rPr lang="en-AU" dirty="0"/>
              <a:t>)</a:t>
            </a:r>
          </a:p>
        </p:txBody>
      </p:sp>
    </p:spTree>
    <p:extLst>
      <p:ext uri="{BB962C8B-B14F-4D97-AF65-F5344CB8AC3E}">
        <p14:creationId xmlns:p14="http://schemas.microsoft.com/office/powerpoint/2010/main" val="1175771988"/>
      </p:ext>
    </p:extLst>
  </p:cSld>
  <p:clrMapOvr>
    <a:masterClrMapping/>
  </p:clrMapOvr>
  <mc:AlternateContent xmlns:mc="http://schemas.openxmlformats.org/markup-compatibility/2006" xmlns:p14="http://schemas.microsoft.com/office/powerpoint/2010/main">
    <mc:Choice Requires="p14">
      <p:transition p14:dur="250" advClick="0" advTm="10000"/>
    </mc:Choice>
    <mc:Fallback xmlns="">
      <p:transition advClick="0" advTm="1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6FE5C-39BB-4A16-8802-EF7F00FC236C}"/>
              </a:ext>
            </a:extLst>
          </p:cNvPr>
          <p:cNvSpPr>
            <a:spLocks noGrp="1"/>
          </p:cNvSpPr>
          <p:nvPr>
            <p:ph type="title"/>
          </p:nvPr>
        </p:nvSpPr>
        <p:spPr/>
        <p:txBody>
          <a:bodyPr/>
          <a:lstStyle/>
          <a:p>
            <a:pPr algn="ctr"/>
            <a:r>
              <a:rPr lang="en-US" dirty="0"/>
              <a:t>Time Line</a:t>
            </a:r>
            <a:endParaRPr lang="en-AU" dirty="0"/>
          </a:p>
        </p:txBody>
      </p:sp>
      <p:sp>
        <p:nvSpPr>
          <p:cNvPr id="3" name="Content Placeholder 2">
            <a:extLst>
              <a:ext uri="{FF2B5EF4-FFF2-40B4-BE49-F238E27FC236}">
                <a16:creationId xmlns:a16="http://schemas.microsoft.com/office/drawing/2014/main" id="{79E8F90C-4497-4CAA-8866-C8D6CC49E883}"/>
              </a:ext>
            </a:extLst>
          </p:cNvPr>
          <p:cNvSpPr>
            <a:spLocks noGrp="1"/>
          </p:cNvSpPr>
          <p:nvPr>
            <p:ph idx="1"/>
          </p:nvPr>
        </p:nvSpPr>
        <p:spPr>
          <a:xfrm>
            <a:off x="677334" y="2160589"/>
            <a:ext cx="8596668" cy="4230163"/>
          </a:xfrm>
        </p:spPr>
        <p:txBody>
          <a:bodyPr>
            <a:normAutofit fontScale="85000" lnSpcReduction="20000"/>
          </a:bodyPr>
          <a:lstStyle/>
          <a:p>
            <a:r>
              <a:rPr lang="en-US" dirty="0"/>
              <a:t>1200 BC – First traces of Etruscan civilization.</a:t>
            </a:r>
          </a:p>
          <a:p>
            <a:r>
              <a:rPr lang="en-US" dirty="0"/>
              <a:t>700 BC – Etruscans copy alphabetic writing from Greeks and become </a:t>
            </a:r>
            <a:br>
              <a:rPr lang="en-US" dirty="0"/>
            </a:br>
            <a:r>
              <a:rPr lang="en-US" dirty="0"/>
              <a:t>first people in Italy to write.</a:t>
            </a:r>
          </a:p>
          <a:p>
            <a:r>
              <a:rPr lang="en-US" dirty="0"/>
              <a:t>616-579 BV – Rome ruled by its first legendary Etruscan king; Lucius Tarquinius Priscus</a:t>
            </a:r>
          </a:p>
          <a:p>
            <a:r>
              <a:rPr lang="en-US" dirty="0"/>
              <a:t>550 BC – Etruscan power at zenith.  Three confederations hold Po Valley and coast south of Rome, heartland of southern Tuscany and western Umbria.  Allied with Carthaginians, Etruscans trade across the Mediterranean.</a:t>
            </a:r>
          </a:p>
          <a:p>
            <a:r>
              <a:rPr lang="en-US" dirty="0"/>
              <a:t>535BC – At Alalia, off Corsica, fleet of Carthaginians and Etruscans defeat Greek fleet, but Carthaginians, not Etruscans, assert control over seas.</a:t>
            </a:r>
          </a:p>
          <a:p>
            <a:r>
              <a:rPr lang="en-US" dirty="0"/>
              <a:t>510BC – Last Etruscan king, Lucius Tarquinius Superbus, is expelled from Rome.</a:t>
            </a:r>
          </a:p>
          <a:p>
            <a:r>
              <a:rPr lang="en-US" dirty="0"/>
              <a:t>474BC – at Cumae, off Naples, Greek fleet defeats Etruscans, who start to lose grip in area south of Rime.</a:t>
            </a:r>
          </a:p>
          <a:p>
            <a:r>
              <a:rPr lang="en-US" dirty="0"/>
              <a:t>396BC – Romans capture Veii, an Etruscan settlement north of Rome; destruction of settlement marks start of long period in which Romans gradually annex towns of Etruscan heartland.  By start of first century BC, all of Etruria has been absorbed by the Roman Republic.</a:t>
            </a:r>
          </a:p>
          <a:p>
            <a:endParaRPr lang="en-AU" dirty="0"/>
          </a:p>
        </p:txBody>
      </p:sp>
    </p:spTree>
    <p:extLst>
      <p:ext uri="{BB962C8B-B14F-4D97-AF65-F5344CB8AC3E}">
        <p14:creationId xmlns:p14="http://schemas.microsoft.com/office/powerpoint/2010/main" val="2756095626"/>
      </p:ext>
    </p:extLst>
  </p:cSld>
  <p:clrMapOvr>
    <a:masterClrMapping/>
  </p:clrMapOvr>
  <mc:AlternateContent xmlns:mc="http://schemas.openxmlformats.org/markup-compatibility/2006" xmlns:p14="http://schemas.microsoft.com/office/powerpoint/2010/main">
    <mc:Choice Requires="p14">
      <p:transition p14:dur="250" advClick="0" advTm="10000"/>
    </mc:Choice>
    <mc:Fallback xmlns="">
      <p:transition advClick="0" advTm="10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anditaccia Necropolis Cerveteri plan small">
            <a:extLst>
              <a:ext uri="{FF2B5EF4-FFF2-40B4-BE49-F238E27FC236}">
                <a16:creationId xmlns:a16="http://schemas.microsoft.com/office/drawing/2014/main" id="{EA1F2A19-AD46-423D-9423-A949EDA932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0170" y="1753643"/>
            <a:ext cx="8200377" cy="2601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601907"/>
      </p:ext>
    </p:extLst>
  </p:cSld>
  <p:clrMapOvr>
    <a:masterClrMapping/>
  </p:clrMapOvr>
  <mc:AlternateContent xmlns:mc="http://schemas.openxmlformats.org/markup-compatibility/2006" xmlns:p14="http://schemas.microsoft.com/office/powerpoint/2010/main">
    <mc:Choice Requires="p14">
      <p:transition p14:dur="250" advClick="0" advTm="10000"/>
    </mc:Choice>
    <mc:Fallback xmlns="">
      <p:transition advClick="0" advTm="10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mysteriousetruscans.com/regolin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55" y="1785704"/>
            <a:ext cx="3636434" cy="4090989"/>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www.mysteriousetruscans.com/diag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4136" y="1431684"/>
            <a:ext cx="3357602" cy="425974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240405" y="522514"/>
            <a:ext cx="7733882" cy="369332"/>
          </a:xfrm>
          <a:prstGeom prst="rect">
            <a:avLst/>
          </a:prstGeom>
          <a:noFill/>
        </p:spPr>
        <p:txBody>
          <a:bodyPr wrap="square" rtlCol="0">
            <a:spAutoFit/>
          </a:bodyPr>
          <a:lstStyle/>
          <a:p>
            <a:r>
              <a:rPr lang="en-AU" dirty="0">
                <a:solidFill>
                  <a:srgbClr val="008000"/>
                </a:solidFill>
              </a:rPr>
              <a:t>Three levels in the burial ground</a:t>
            </a:r>
            <a:r>
              <a:rPr lang="en-AU" dirty="0"/>
              <a:t>.</a:t>
            </a:r>
          </a:p>
        </p:txBody>
      </p:sp>
    </p:spTree>
    <p:extLst>
      <p:ext uri="{BB962C8B-B14F-4D97-AF65-F5344CB8AC3E}">
        <p14:creationId xmlns:p14="http://schemas.microsoft.com/office/powerpoint/2010/main" val="2311183305"/>
      </p:ext>
    </p:extLst>
  </p:cSld>
  <p:clrMapOvr>
    <a:masterClrMapping/>
  </p:clrMapOvr>
  <mc:AlternateContent xmlns:mc="http://schemas.openxmlformats.org/markup-compatibility/2006" xmlns:p14="http://schemas.microsoft.com/office/powerpoint/2010/main">
    <mc:Choice Requires="p14">
      <p:transition p14:dur="250" advClick="0" advTm="10000"/>
    </mc:Choice>
    <mc:Fallback xmlns="">
      <p:transition advClick="0" advTm="10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F755459-364C-4EFF-A8D4-FBA053AAE6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229" y="964504"/>
            <a:ext cx="3884975" cy="29436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50BFDBD-46F8-4899-B61A-1081E9418C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9509" y="3194137"/>
            <a:ext cx="4405412" cy="294361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6104D0B-77E9-4065-BE48-C274C83C63B2}"/>
              </a:ext>
            </a:extLst>
          </p:cNvPr>
          <p:cNvSpPr txBox="1"/>
          <p:nvPr/>
        </p:nvSpPr>
        <p:spPr>
          <a:xfrm>
            <a:off x="4546949" y="964504"/>
            <a:ext cx="6300592" cy="646331"/>
          </a:xfrm>
          <a:prstGeom prst="rect">
            <a:avLst/>
          </a:prstGeom>
          <a:noFill/>
        </p:spPr>
        <p:txBody>
          <a:bodyPr wrap="square" rtlCol="0">
            <a:spAutoFit/>
          </a:bodyPr>
          <a:lstStyle/>
          <a:p>
            <a:r>
              <a:rPr lang="en-AU" dirty="0">
                <a:solidFill>
                  <a:srgbClr val="008000"/>
                </a:solidFill>
              </a:rPr>
              <a:t>An ancient Etruscan vase from Caere (ca 525 BC) depicting </a:t>
            </a:r>
            <a:r>
              <a:rPr lang="en-AU" dirty="0">
                <a:solidFill>
                  <a:srgbClr val="008000"/>
                </a:solidFill>
                <a:hlinkClick r:id="rId4" tooltip="Heracles">
                  <a:extLst>
                    <a:ext uri="{A12FA001-AC4F-418D-AE19-62706E023703}">
                      <ahyp:hlinkClr xmlns:ahyp="http://schemas.microsoft.com/office/drawing/2018/hyperlinkcolor" val="tx"/>
                    </a:ext>
                  </a:extLst>
                </a:hlinkClick>
              </a:rPr>
              <a:t>Heracles</a:t>
            </a:r>
            <a:r>
              <a:rPr lang="en-AU" dirty="0">
                <a:solidFill>
                  <a:srgbClr val="008000"/>
                </a:solidFill>
              </a:rPr>
              <a:t> presenting </a:t>
            </a:r>
            <a:r>
              <a:rPr lang="en-AU" dirty="0">
                <a:solidFill>
                  <a:srgbClr val="008000"/>
                </a:solidFill>
                <a:hlinkClick r:id="rId5" tooltip="Cerberus">
                  <a:extLst>
                    <a:ext uri="{A12FA001-AC4F-418D-AE19-62706E023703}">
                      <ahyp:hlinkClr xmlns:ahyp="http://schemas.microsoft.com/office/drawing/2018/hyperlinkcolor" val="tx"/>
                    </a:ext>
                  </a:extLst>
                </a:hlinkClick>
              </a:rPr>
              <a:t>Cerberus</a:t>
            </a:r>
            <a:r>
              <a:rPr lang="en-AU" dirty="0">
                <a:solidFill>
                  <a:srgbClr val="008000"/>
                </a:solidFill>
              </a:rPr>
              <a:t> to </a:t>
            </a:r>
            <a:r>
              <a:rPr lang="en-AU" dirty="0">
                <a:solidFill>
                  <a:srgbClr val="008000"/>
                </a:solidFill>
                <a:hlinkClick r:id="rId6" tooltip="Eurystheus">
                  <a:extLst>
                    <a:ext uri="{A12FA001-AC4F-418D-AE19-62706E023703}">
                      <ahyp:hlinkClr xmlns:ahyp="http://schemas.microsoft.com/office/drawing/2018/hyperlinkcolor" val="tx"/>
                    </a:ext>
                  </a:extLst>
                </a:hlinkClick>
              </a:rPr>
              <a:t>Eurystheus</a:t>
            </a:r>
            <a:r>
              <a:rPr lang="en-AU" dirty="0"/>
              <a:t>.</a:t>
            </a:r>
          </a:p>
        </p:txBody>
      </p:sp>
      <p:sp>
        <p:nvSpPr>
          <p:cNvPr id="3" name="TextBox 2">
            <a:extLst>
              <a:ext uri="{FF2B5EF4-FFF2-40B4-BE49-F238E27FC236}">
                <a16:creationId xmlns:a16="http://schemas.microsoft.com/office/drawing/2014/main" id="{6B2BE649-1D72-42FC-B7E9-3C6F9BE586C1}"/>
              </a:ext>
            </a:extLst>
          </p:cNvPr>
          <p:cNvSpPr txBox="1"/>
          <p:nvPr/>
        </p:nvSpPr>
        <p:spPr>
          <a:xfrm>
            <a:off x="1803748" y="4634630"/>
            <a:ext cx="5085567" cy="1200329"/>
          </a:xfrm>
          <a:prstGeom prst="rect">
            <a:avLst/>
          </a:prstGeom>
          <a:noFill/>
        </p:spPr>
        <p:txBody>
          <a:bodyPr wrap="square" rtlCol="0">
            <a:spAutoFit/>
          </a:bodyPr>
          <a:lstStyle/>
          <a:p>
            <a:r>
              <a:rPr lang="en-GB" dirty="0">
                <a:solidFill>
                  <a:srgbClr val="008000"/>
                </a:solidFill>
              </a:rPr>
              <a:t>Example of Greek-style pottery in Caere. </a:t>
            </a:r>
            <a:r>
              <a:rPr lang="en-GB" dirty="0" err="1">
                <a:solidFill>
                  <a:srgbClr val="008000"/>
                </a:solidFill>
                <a:hlinkClick r:id="rId7" tooltip="King Eurytus of Oechalia">
                  <a:extLst>
                    <a:ext uri="{A12FA001-AC4F-418D-AE19-62706E023703}">
                      <ahyp:hlinkClr xmlns:ahyp="http://schemas.microsoft.com/office/drawing/2018/hyperlinkcolor" val="tx"/>
                    </a:ext>
                  </a:extLst>
                </a:hlinkClick>
              </a:rPr>
              <a:t>Eurytus</a:t>
            </a:r>
            <a:r>
              <a:rPr lang="en-GB" dirty="0">
                <a:solidFill>
                  <a:srgbClr val="008000"/>
                </a:solidFill>
              </a:rPr>
              <a:t> and </a:t>
            </a:r>
            <a:r>
              <a:rPr lang="en-GB" dirty="0">
                <a:solidFill>
                  <a:srgbClr val="008000"/>
                </a:solidFill>
                <a:hlinkClick r:id="rId4" tooltip="Heracles">
                  <a:extLst>
                    <a:ext uri="{A12FA001-AC4F-418D-AE19-62706E023703}">
                      <ahyp:hlinkClr xmlns:ahyp="http://schemas.microsoft.com/office/drawing/2018/hyperlinkcolor" val="tx"/>
                    </a:ext>
                  </a:extLst>
                </a:hlinkClick>
              </a:rPr>
              <a:t>Heracles</a:t>
            </a:r>
            <a:r>
              <a:rPr lang="en-GB" dirty="0">
                <a:solidFill>
                  <a:srgbClr val="008000"/>
                </a:solidFill>
              </a:rPr>
              <a:t> in a symposium. Krater of </a:t>
            </a:r>
            <a:r>
              <a:rPr lang="en-GB" dirty="0" err="1">
                <a:solidFill>
                  <a:srgbClr val="008000"/>
                </a:solidFill>
              </a:rPr>
              <a:t>corinthian</a:t>
            </a:r>
            <a:r>
              <a:rPr lang="en-GB" dirty="0">
                <a:solidFill>
                  <a:srgbClr val="008000"/>
                </a:solidFill>
              </a:rPr>
              <a:t> columns called 'Krater of </a:t>
            </a:r>
            <a:r>
              <a:rPr lang="en-GB" dirty="0" err="1">
                <a:solidFill>
                  <a:srgbClr val="008000"/>
                </a:solidFill>
              </a:rPr>
              <a:t>Eurytus</a:t>
            </a:r>
            <a:r>
              <a:rPr lang="en-GB" dirty="0">
                <a:solidFill>
                  <a:srgbClr val="008000"/>
                </a:solidFill>
              </a:rPr>
              <a:t>', circa 600 B.C.</a:t>
            </a:r>
            <a:endParaRPr lang="en-AU" dirty="0">
              <a:solidFill>
                <a:srgbClr val="008000"/>
              </a:solidFill>
            </a:endParaRPr>
          </a:p>
        </p:txBody>
      </p:sp>
    </p:spTree>
    <p:extLst>
      <p:ext uri="{BB962C8B-B14F-4D97-AF65-F5344CB8AC3E}">
        <p14:creationId xmlns:p14="http://schemas.microsoft.com/office/powerpoint/2010/main" val="500612798"/>
      </p:ext>
    </p:extLst>
  </p:cSld>
  <p:clrMapOvr>
    <a:masterClrMapping/>
  </p:clrMapOvr>
  <mc:AlternateContent xmlns:mc="http://schemas.openxmlformats.org/markup-compatibility/2006" xmlns:p14="http://schemas.microsoft.com/office/powerpoint/2010/main">
    <mc:Choice Requires="p14">
      <p:transition p14:dur="250" advClick="0" advTm="10000"/>
    </mc:Choice>
    <mc:Fallback xmlns="">
      <p:transition advClick="0" advTm="10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9609" y="679731"/>
            <a:ext cx="4171994" cy="3736540"/>
          </a:xfrm>
        </p:spPr>
        <p:txBody>
          <a:bodyPr vert="horz" lIns="91440" tIns="45720" rIns="91440" bIns="45720" rtlCol="0" anchor="b">
            <a:normAutofit/>
          </a:bodyPr>
          <a:lstStyle/>
          <a:p>
            <a:pPr defTabSz="914400"/>
            <a:r>
              <a:rPr lang="en-US" sz="2800" dirty="0">
                <a:solidFill>
                  <a:srgbClr val="008000"/>
                </a:solidFill>
              </a:rPr>
              <a:t>There is speculation that the Etruscans may have had a similar belief to Egyptians in that part of the soul remained with the body.</a:t>
            </a:r>
          </a:p>
        </p:txBody>
      </p:sp>
      <p:pic>
        <p:nvPicPr>
          <p:cNvPr id="1026" name="Picture 2" descr="http://www.artoffresco.com/03-History/03.4-tarquinia/pic-tomb.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5270" r="18676"/>
          <a:stretch/>
        </p:blipFill>
        <p:spPr bwMode="auto">
          <a:xfrm>
            <a:off x="5640572" y="557360"/>
            <a:ext cx="5608830" cy="5632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3199546"/>
      </p:ext>
    </p:extLst>
  </p:cSld>
  <p:clrMapOvr>
    <a:masterClrMapping/>
  </p:clrMapOvr>
  <mc:AlternateContent xmlns:mc="http://schemas.openxmlformats.org/markup-compatibility/2006" xmlns:p14="http://schemas.microsoft.com/office/powerpoint/2010/main">
    <mc:Choice Requires="p14">
      <p:transition p14:dur="250" advClick="0" advTm="10000"/>
    </mc:Choice>
    <mc:Fallback xmlns="">
      <p:transition advClick="0" advTm="10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7497" y="679731"/>
            <a:ext cx="3124151" cy="4887056"/>
          </a:xfrm>
        </p:spPr>
        <p:txBody>
          <a:bodyPr vert="horz" lIns="91440" tIns="45720" rIns="91440" bIns="45720" rtlCol="0" anchor="b">
            <a:normAutofit/>
          </a:bodyPr>
          <a:lstStyle/>
          <a:p>
            <a:pPr defTabSz="914400"/>
            <a:r>
              <a:rPr lang="en-US" sz="2800" kern="1200" dirty="0">
                <a:solidFill>
                  <a:srgbClr val="008000"/>
                </a:solidFill>
                <a:latin typeface="+mj-lt"/>
                <a:ea typeface="+mj-ea"/>
                <a:cs typeface="+mj-cs"/>
              </a:rPr>
              <a:t>The lyre player.                           The dancer.</a:t>
            </a:r>
          </a:p>
        </p:txBody>
      </p:sp>
      <p:pic>
        <p:nvPicPr>
          <p:cNvPr id="2050" name="Picture 2" descr="Lyre playe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6680" r="12950" b="-3"/>
          <a:stretch/>
        </p:blipFill>
        <p:spPr bwMode="auto">
          <a:xfrm>
            <a:off x="4125081" y="972235"/>
            <a:ext cx="3383280" cy="504773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ancer"/>
          <p:cNvPicPr>
            <a:picLocks noChangeAspect="1" noChangeArrowheads="1"/>
          </p:cNvPicPr>
          <p:nvPr/>
        </p:nvPicPr>
        <p:blipFill rotWithShape="1">
          <a:blip r:embed="rId3">
            <a:extLst>
              <a:ext uri="{28A0092B-C50C-407E-A947-70E740481C1C}">
                <a14:useLocalDpi xmlns:a14="http://schemas.microsoft.com/office/drawing/2010/main" val="0"/>
              </a:ext>
            </a:extLst>
          </a:blip>
          <a:srcRect l="15388" r="14242" b="-3"/>
          <a:stretch/>
        </p:blipFill>
        <p:spPr bwMode="auto">
          <a:xfrm>
            <a:off x="7812357" y="972235"/>
            <a:ext cx="3383280" cy="5047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402676"/>
      </p:ext>
    </p:extLst>
  </p:cSld>
  <p:clrMapOvr>
    <a:masterClrMapping/>
  </p:clrMapOvr>
  <mc:AlternateContent xmlns:mc="http://schemas.openxmlformats.org/markup-compatibility/2006" xmlns:p14="http://schemas.microsoft.com/office/powerpoint/2010/main">
    <mc:Choice Requires="p14">
      <p:transition p14:dur="250" advClick="0" advTm="10000"/>
    </mc:Choice>
    <mc:Fallback xmlns="">
      <p:transition advClick="0" advTm="10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A1E5DA-D37D-4280-9DFD-167DF0DFB826}"/>
              </a:ext>
            </a:extLst>
          </p:cNvPr>
          <p:cNvSpPr/>
          <p:nvPr/>
        </p:nvSpPr>
        <p:spPr>
          <a:xfrm>
            <a:off x="5711868" y="3144033"/>
            <a:ext cx="5361140" cy="646331"/>
          </a:xfrm>
          <a:prstGeom prst="rect">
            <a:avLst/>
          </a:prstGeom>
        </p:spPr>
        <p:txBody>
          <a:bodyPr wrap="square">
            <a:spAutoFit/>
          </a:bodyPr>
          <a:lstStyle/>
          <a:p>
            <a:r>
              <a:rPr lang="en-GB" dirty="0">
                <a:solidFill>
                  <a:srgbClr val="008000"/>
                </a:solidFill>
                <a:latin typeface="Roboto"/>
              </a:rPr>
              <a:t>5th century BC fresco musician, tomb of the leopards.</a:t>
            </a:r>
            <a:endParaRPr lang="en-AU" dirty="0">
              <a:solidFill>
                <a:srgbClr val="008000"/>
              </a:solidFill>
            </a:endParaRPr>
          </a:p>
        </p:txBody>
      </p:sp>
      <p:pic>
        <p:nvPicPr>
          <p:cNvPr id="2050" name="Picture 2" descr="5th century BCE fresco of dancers and musicians, tomb of the leopards">
            <a:extLst>
              <a:ext uri="{FF2B5EF4-FFF2-40B4-BE49-F238E27FC236}">
                <a16:creationId xmlns:a16="http://schemas.microsoft.com/office/drawing/2014/main" id="{D874CF52-D1DA-4F83-BD40-A9BBC933E5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7057" y="1577072"/>
            <a:ext cx="4001869" cy="5243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434827"/>
      </p:ext>
    </p:extLst>
  </p:cSld>
  <p:clrMapOvr>
    <a:masterClrMapping/>
  </p:clrMapOvr>
  <mc:AlternateContent xmlns:mc="http://schemas.openxmlformats.org/markup-compatibility/2006" xmlns:p14="http://schemas.microsoft.com/office/powerpoint/2010/main">
    <mc:Choice Requires="p14">
      <p:transition p14:dur="250" advClick="0" advTm="10000"/>
    </mc:Choice>
    <mc:Fallback xmlns="">
      <p:transition advClick="0" advTm="10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9609" y="679731"/>
            <a:ext cx="4171994" cy="3736540"/>
          </a:xfrm>
        </p:spPr>
        <p:txBody>
          <a:bodyPr vert="horz" lIns="91440" tIns="45720" rIns="91440" bIns="45720" rtlCol="0" anchor="b">
            <a:normAutofit/>
          </a:bodyPr>
          <a:lstStyle/>
          <a:p>
            <a:pPr defTabSz="914400"/>
            <a:r>
              <a:rPr lang="en-US" sz="3200" dirty="0">
                <a:solidFill>
                  <a:srgbClr val="008000"/>
                </a:solidFill>
              </a:rPr>
              <a:t>Etruscan Necropolises of Cerveteri and Tarquinia.</a:t>
            </a:r>
          </a:p>
        </p:txBody>
      </p:sp>
      <p:pic>
        <p:nvPicPr>
          <p:cNvPr id="5122" name="Picture 2" descr="http://whc.unesco.org/uploads/thumbs/site_1158_0001-750-0-20130912132554.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9555" r="13730" b="2"/>
          <a:stretch/>
        </p:blipFill>
        <p:spPr bwMode="auto">
          <a:xfrm>
            <a:off x="5640572" y="557360"/>
            <a:ext cx="5608830" cy="5632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5078838"/>
      </p:ext>
    </p:extLst>
  </p:cSld>
  <p:clrMapOvr>
    <a:masterClrMapping/>
  </p:clrMapOvr>
  <mc:AlternateContent xmlns:mc="http://schemas.openxmlformats.org/markup-compatibility/2006" xmlns:p14="http://schemas.microsoft.com/office/powerpoint/2010/main">
    <mc:Choice Requires="p14">
      <p:transition p14:dur="250" advClick="0" advTm="10000"/>
    </mc:Choice>
    <mc:Fallback xmlns="">
      <p:transition advClick="0" advTm="10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7690" y="659635"/>
            <a:ext cx="3124151" cy="3736540"/>
          </a:xfrm>
        </p:spPr>
        <p:txBody>
          <a:bodyPr vert="horz" lIns="91440" tIns="45720" rIns="91440" bIns="45720" rtlCol="0" anchor="b">
            <a:normAutofit/>
          </a:bodyPr>
          <a:lstStyle/>
          <a:p>
            <a:pPr defTabSz="914400"/>
            <a:r>
              <a:rPr lang="en-US" sz="3200" kern="1200" dirty="0">
                <a:solidFill>
                  <a:srgbClr val="008000"/>
                </a:solidFill>
                <a:latin typeface="+mj-lt"/>
                <a:ea typeface="+mj-ea"/>
                <a:cs typeface="+mj-cs"/>
              </a:rPr>
              <a:t>Etruscan Necropolises of Cerveteri and Tarquinia.</a:t>
            </a:r>
            <a:br>
              <a:rPr lang="en-US" sz="3200" kern="1200" dirty="0">
                <a:solidFill>
                  <a:srgbClr val="008000"/>
                </a:solidFill>
                <a:latin typeface="+mj-lt"/>
                <a:ea typeface="+mj-ea"/>
                <a:cs typeface="+mj-cs"/>
              </a:rPr>
            </a:br>
            <a:endParaRPr lang="en-US" sz="3200" kern="1200" dirty="0">
              <a:solidFill>
                <a:srgbClr val="008000"/>
              </a:solidFill>
              <a:latin typeface="+mj-lt"/>
              <a:ea typeface="+mj-ea"/>
              <a:cs typeface="+mj-cs"/>
            </a:endParaRPr>
          </a:p>
        </p:txBody>
      </p:sp>
      <p:pic>
        <p:nvPicPr>
          <p:cNvPr id="6146" name="Picture 2" descr="http://whc.unesco.org/uploads/thumbs/site_1158_0002-360-360-19700101010000.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451" r="28520" b="-3"/>
          <a:stretch/>
        </p:blipFill>
        <p:spPr bwMode="auto">
          <a:xfrm>
            <a:off x="4125081" y="972235"/>
            <a:ext cx="3383280" cy="504773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hc.unesco.org/uploads/thumbs/site_1158_0003-360-360-19700101010000.jpg"/>
          <p:cNvPicPr>
            <a:picLocks noChangeAspect="1" noChangeArrowheads="1"/>
          </p:cNvPicPr>
          <p:nvPr/>
        </p:nvPicPr>
        <p:blipFill rotWithShape="1">
          <a:blip r:embed="rId3">
            <a:extLst>
              <a:ext uri="{28A0092B-C50C-407E-A947-70E740481C1C}">
                <a14:useLocalDpi xmlns:a14="http://schemas.microsoft.com/office/drawing/2010/main" val="0"/>
              </a:ext>
            </a:extLst>
          </a:blip>
          <a:srcRect l="16002" r="16970" b="-3"/>
          <a:stretch/>
        </p:blipFill>
        <p:spPr bwMode="auto">
          <a:xfrm>
            <a:off x="7812357" y="972235"/>
            <a:ext cx="3383280" cy="5047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842214"/>
      </p:ext>
    </p:extLst>
  </p:cSld>
  <p:clrMapOvr>
    <a:masterClrMapping/>
  </p:clrMapOvr>
  <mc:AlternateContent xmlns:mc="http://schemas.openxmlformats.org/markup-compatibility/2006" xmlns:p14="http://schemas.microsoft.com/office/powerpoint/2010/main">
    <mc:Choice Requires="p14">
      <p:transition p14:dur="250" advClick="0" advTm="10000"/>
    </mc:Choice>
    <mc:Fallback xmlns="">
      <p:transition advClick="0" advTm="10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7497" y="679731"/>
            <a:ext cx="3124151" cy="3736540"/>
          </a:xfrm>
        </p:spPr>
        <p:txBody>
          <a:bodyPr vert="horz" lIns="91440" tIns="45720" rIns="91440" bIns="45720" rtlCol="0" anchor="b">
            <a:normAutofit/>
          </a:bodyPr>
          <a:lstStyle/>
          <a:p>
            <a:pPr defTabSz="914400"/>
            <a:r>
              <a:rPr lang="en-US" sz="3200" kern="1200" dirty="0">
                <a:solidFill>
                  <a:srgbClr val="008000"/>
                </a:solidFill>
                <a:latin typeface="+mj-lt"/>
                <a:ea typeface="+mj-ea"/>
                <a:cs typeface="+mj-cs"/>
              </a:rPr>
              <a:t>Etruscan Necropolises of Cerveteri and Tarquinia.</a:t>
            </a:r>
            <a:br>
              <a:rPr lang="en-US" sz="3200" kern="1200" dirty="0">
                <a:solidFill>
                  <a:srgbClr val="008000"/>
                </a:solidFill>
                <a:latin typeface="+mj-lt"/>
                <a:ea typeface="+mj-ea"/>
                <a:cs typeface="+mj-cs"/>
              </a:rPr>
            </a:br>
            <a:endParaRPr lang="en-US" sz="3200" kern="1200" dirty="0">
              <a:solidFill>
                <a:srgbClr val="008000"/>
              </a:solidFill>
              <a:latin typeface="+mj-lt"/>
              <a:ea typeface="+mj-ea"/>
              <a:cs typeface="+mj-cs"/>
            </a:endParaRPr>
          </a:p>
        </p:txBody>
      </p:sp>
      <p:pic>
        <p:nvPicPr>
          <p:cNvPr id="7170" name="Picture 2" descr="http://whc.unesco.org/uploads/thumbs/site_1158_0004-360-360-19700101010000.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3618" r="19354" b="-3"/>
          <a:stretch/>
        </p:blipFill>
        <p:spPr bwMode="auto">
          <a:xfrm>
            <a:off x="7812357" y="972235"/>
            <a:ext cx="3383280" cy="504773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hc.unesco.org/uploads/thumbs/site_1158_0005-360-360-19700101010000.jpg"/>
          <p:cNvPicPr>
            <a:picLocks noChangeAspect="1" noChangeArrowheads="1"/>
          </p:cNvPicPr>
          <p:nvPr/>
        </p:nvPicPr>
        <p:blipFill rotWithShape="1">
          <a:blip r:embed="rId3">
            <a:extLst>
              <a:ext uri="{28A0092B-C50C-407E-A947-70E740481C1C}">
                <a14:useLocalDpi xmlns:a14="http://schemas.microsoft.com/office/drawing/2010/main" val="0"/>
              </a:ext>
            </a:extLst>
          </a:blip>
          <a:srcRect l="6177" r="26795" b="-3"/>
          <a:stretch/>
        </p:blipFill>
        <p:spPr bwMode="auto">
          <a:xfrm>
            <a:off x="4125081" y="972235"/>
            <a:ext cx="3383280" cy="5047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9951688"/>
      </p:ext>
    </p:extLst>
  </p:cSld>
  <p:clrMapOvr>
    <a:masterClrMapping/>
  </p:clrMapOvr>
  <mc:AlternateContent xmlns:mc="http://schemas.openxmlformats.org/markup-compatibility/2006" xmlns:p14="http://schemas.microsoft.com/office/powerpoint/2010/main">
    <mc:Choice Requires="p14">
      <p:transition p14:dur="250" advClick="0" advTm="10000"/>
    </mc:Choice>
    <mc:Fallback xmlns="">
      <p:transition advClick="0" advTm="10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9609" y="679730"/>
            <a:ext cx="4171994" cy="5510333"/>
          </a:xfrm>
        </p:spPr>
        <p:txBody>
          <a:bodyPr vert="horz" lIns="91440" tIns="45720" rIns="91440" bIns="45720" rtlCol="0" anchor="b">
            <a:normAutofit fontScale="90000"/>
          </a:bodyPr>
          <a:lstStyle/>
          <a:p>
            <a:pPr defTabSz="914400"/>
            <a:br>
              <a:rPr lang="en-US" sz="3100" dirty="0">
                <a:solidFill>
                  <a:schemeClr val="tx1"/>
                </a:solidFill>
              </a:rPr>
            </a:br>
            <a:br>
              <a:rPr lang="en-US" sz="3100" dirty="0">
                <a:solidFill>
                  <a:schemeClr val="tx1"/>
                </a:solidFill>
              </a:rPr>
            </a:br>
            <a:br>
              <a:rPr lang="en-US" sz="3100" dirty="0">
                <a:solidFill>
                  <a:schemeClr val="tx1"/>
                </a:solidFill>
              </a:rPr>
            </a:br>
            <a:br>
              <a:rPr lang="en-US" sz="3100" dirty="0">
                <a:solidFill>
                  <a:schemeClr val="tx1"/>
                </a:solidFill>
              </a:rPr>
            </a:br>
            <a:br>
              <a:rPr lang="en-US" sz="3100" dirty="0">
                <a:solidFill>
                  <a:schemeClr val="tx1"/>
                </a:solidFill>
              </a:rPr>
            </a:br>
            <a:br>
              <a:rPr lang="en-US" sz="3100" dirty="0">
                <a:solidFill>
                  <a:schemeClr val="tx1"/>
                </a:solidFill>
              </a:rPr>
            </a:br>
            <a:br>
              <a:rPr lang="en-US" sz="3100" dirty="0">
                <a:solidFill>
                  <a:schemeClr val="tx1"/>
                </a:solidFill>
              </a:rPr>
            </a:br>
            <a:br>
              <a:rPr lang="en-US" sz="3100" dirty="0">
                <a:solidFill>
                  <a:schemeClr val="tx1"/>
                </a:solidFill>
              </a:rPr>
            </a:br>
            <a:br>
              <a:rPr lang="en-US" sz="3100" dirty="0">
                <a:solidFill>
                  <a:schemeClr val="tx1"/>
                </a:solidFill>
              </a:rPr>
            </a:br>
            <a:br>
              <a:rPr lang="en-US" sz="3100" dirty="0">
                <a:solidFill>
                  <a:schemeClr val="tx1"/>
                </a:solidFill>
              </a:rPr>
            </a:br>
            <a:br>
              <a:rPr lang="en-US" sz="3100" dirty="0">
                <a:solidFill>
                  <a:schemeClr val="tx1"/>
                </a:solidFill>
              </a:rPr>
            </a:br>
            <a:br>
              <a:rPr lang="en-US" sz="3100" dirty="0">
                <a:solidFill>
                  <a:schemeClr val="tx1"/>
                </a:solidFill>
              </a:rPr>
            </a:br>
            <a:br>
              <a:rPr lang="en-US" sz="3100" dirty="0">
                <a:solidFill>
                  <a:schemeClr val="tx1"/>
                </a:solidFill>
              </a:rPr>
            </a:br>
            <a:br>
              <a:rPr lang="en-US" sz="3100" dirty="0">
                <a:solidFill>
                  <a:schemeClr val="tx1"/>
                </a:solidFill>
              </a:rPr>
            </a:br>
            <a:br>
              <a:rPr lang="en-US" sz="3100" dirty="0">
                <a:solidFill>
                  <a:schemeClr val="tx1"/>
                </a:solidFill>
              </a:rPr>
            </a:br>
            <a:br>
              <a:rPr lang="en-US" sz="3100" dirty="0">
                <a:solidFill>
                  <a:schemeClr val="tx1"/>
                </a:solidFill>
              </a:rPr>
            </a:br>
            <a:r>
              <a:rPr lang="en-US" sz="3100" dirty="0">
                <a:solidFill>
                  <a:srgbClr val="008000"/>
                </a:solidFill>
              </a:rPr>
              <a:t>Etruscan Necropolises of Cerveteri and Tarquinia</a:t>
            </a:r>
            <a:r>
              <a:rPr lang="en-US" sz="5100" dirty="0">
                <a:solidFill>
                  <a:srgbClr val="008000"/>
                </a:solidFill>
              </a:rPr>
              <a:t>.</a:t>
            </a:r>
            <a:br>
              <a:rPr lang="en-US" sz="5100" dirty="0">
                <a:solidFill>
                  <a:srgbClr val="008000"/>
                </a:solidFill>
              </a:rPr>
            </a:br>
            <a:r>
              <a:rPr lang="en-GB" sz="2200" dirty="0">
                <a:solidFill>
                  <a:srgbClr val="008000"/>
                </a:solidFill>
              </a:rPr>
              <a:t>Sarcophagus of the Bride and Bridegroom.</a:t>
            </a:r>
            <a:br>
              <a:rPr lang="en-GB" sz="2200" dirty="0">
                <a:solidFill>
                  <a:srgbClr val="008000"/>
                </a:solidFill>
              </a:rPr>
            </a:br>
            <a:r>
              <a:rPr lang="en-GB" sz="2400" dirty="0">
                <a:solidFill>
                  <a:srgbClr val="008000"/>
                </a:solidFill>
              </a:rPr>
              <a:t>Produced by the Etruscans, it served as an ornate burial container for citizens in a civilisation that believed very strongly in the afterlife. It was created sometime between the years 520 and 510 BC. </a:t>
            </a:r>
            <a:br>
              <a:rPr lang="en-US" sz="2200" dirty="0">
                <a:solidFill>
                  <a:srgbClr val="008000"/>
                </a:solidFill>
              </a:rPr>
            </a:br>
            <a:endParaRPr lang="en-US" sz="2200" dirty="0">
              <a:solidFill>
                <a:srgbClr val="008000"/>
              </a:solidFill>
            </a:endParaRPr>
          </a:p>
        </p:txBody>
      </p:sp>
      <p:pic>
        <p:nvPicPr>
          <p:cNvPr id="1026" name="Picture 2" descr="https://ichef.bbci.co.uk/images/ic/640xn/p0263w8l.jpg"/>
          <p:cNvPicPr>
            <a:picLocks noChangeAspect="1" noChangeArrowheads="1"/>
          </p:cNvPicPr>
          <p:nvPr/>
        </p:nvPicPr>
        <p:blipFill rotWithShape="1">
          <a:blip r:embed="rId2">
            <a:extLst>
              <a:ext uri="{28A0092B-C50C-407E-A947-70E740481C1C}">
                <a14:useLocalDpi xmlns:a14="http://schemas.microsoft.com/office/drawing/2010/main" val="0"/>
              </a:ext>
            </a:extLst>
          </a:blip>
          <a:srcRect l="12681" r="31307" b="-1"/>
          <a:stretch/>
        </p:blipFill>
        <p:spPr bwMode="auto">
          <a:xfrm>
            <a:off x="5640572" y="557360"/>
            <a:ext cx="5608830" cy="5632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409796"/>
      </p:ext>
    </p:extLst>
  </p:cSld>
  <p:clrMapOvr>
    <a:masterClrMapping/>
  </p:clrMapOvr>
  <mc:AlternateContent xmlns:mc="http://schemas.openxmlformats.org/markup-compatibility/2006" xmlns:p14="http://schemas.microsoft.com/office/powerpoint/2010/main">
    <mc:Choice Requires="p14">
      <p:transition p14:dur="250" advClick="0" advTm="10000"/>
    </mc:Choice>
    <mc:Fallback xmlns="">
      <p:transition advClick="0" advTm="1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Page 33</a:t>
            </a:r>
          </a:p>
        </p:txBody>
      </p:sp>
      <p:pic>
        <p:nvPicPr>
          <p:cNvPr id="15362" name="Picture 2" descr="Image result for why does mankind impose creeds, deeds, buildings, langu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2" y="1690688"/>
            <a:ext cx="8096250" cy="4191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5934651"/>
      </p:ext>
    </p:extLst>
  </p:cSld>
  <p:clrMapOvr>
    <a:masterClrMapping/>
  </p:clrMapOvr>
  <mc:AlternateContent xmlns:mc="http://schemas.openxmlformats.org/markup-compatibility/2006" xmlns:p14="http://schemas.microsoft.com/office/powerpoint/2010/main">
    <mc:Choice Requires="p14">
      <p:transition p14:dur="250" advClick="0" advTm="10000"/>
    </mc:Choice>
    <mc:Fallback xmlns="">
      <p:transition advClick="0" advTm="10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mysteriousetruscans.com/bracele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939" y="2056044"/>
            <a:ext cx="5493113" cy="3629025"/>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www.mysteriousetruscans.com/regg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7853" y="1641863"/>
            <a:ext cx="2409205" cy="3771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4908371"/>
      </p:ext>
    </p:extLst>
  </p:cSld>
  <p:clrMapOvr>
    <a:masterClrMapping/>
  </p:clrMapOvr>
  <mc:AlternateContent xmlns:mc="http://schemas.openxmlformats.org/markup-compatibility/2006" xmlns:p14="http://schemas.microsoft.com/office/powerpoint/2010/main">
    <mc:Choice Requires="p14">
      <p:transition p14:dur="250" advClick="0" advTm="10000"/>
    </mc:Choice>
    <mc:Fallback xmlns="">
      <p:transition advClick="0" advTm="10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200" dirty="0">
                <a:solidFill>
                  <a:srgbClr val="008000"/>
                </a:solidFill>
              </a:rPr>
              <a:t>Tarquinia today.</a:t>
            </a:r>
            <a:r>
              <a:rPr lang="en-AU" dirty="0">
                <a:solidFill>
                  <a:schemeClr val="tx1"/>
                </a:solidFill>
              </a:rPr>
              <a:t> </a:t>
            </a:r>
          </a:p>
        </p:txBody>
      </p:sp>
      <p:sp>
        <p:nvSpPr>
          <p:cNvPr id="3" name="AutoShape 2" descr="Image result for tarquinia ital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4" name="AutoShape 4" descr="Image result for tarquinia ital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3320" name="Picture 8" descr="Image result for tarquinia ita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8746" y="1690688"/>
            <a:ext cx="4762500" cy="32956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Image result for tarquinia italy"/>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1679" y="1690687"/>
            <a:ext cx="4582780" cy="3295651"/>
          </a:xfrm>
          <a:prstGeom prst="rect">
            <a:avLst/>
          </a:prstGeom>
          <a:noFill/>
          <a:ln>
            <a:noFill/>
          </a:ln>
        </p:spPr>
      </p:pic>
    </p:spTree>
    <p:extLst>
      <p:ext uri="{BB962C8B-B14F-4D97-AF65-F5344CB8AC3E}">
        <p14:creationId xmlns:p14="http://schemas.microsoft.com/office/powerpoint/2010/main" val="3391436437"/>
      </p:ext>
    </p:extLst>
  </p:cSld>
  <p:clrMapOvr>
    <a:masterClrMapping/>
  </p:clrMapOvr>
  <mc:AlternateContent xmlns:mc="http://schemas.openxmlformats.org/markup-compatibility/2006" xmlns:p14="http://schemas.microsoft.com/office/powerpoint/2010/main">
    <mc:Choice Requires="p14">
      <p:transition p14:dur="250" advClick="0" advTm="10000"/>
    </mc:Choice>
    <mc:Fallback xmlns="">
      <p:transition advClick="0" advTm="10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Tarquinia today.</a:t>
            </a:r>
          </a:p>
        </p:txBody>
      </p:sp>
      <p:sp>
        <p:nvSpPr>
          <p:cNvPr id="3" name="AutoShape 2" descr="Image result for tarquinia ital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4340" name="Picture 4" descr="Image result for tarquinia ita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2" y="1746444"/>
            <a:ext cx="4762500" cy="4762500"/>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Image result for tarquinia ita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1495" y="1746444"/>
            <a:ext cx="5799656"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138471"/>
      </p:ext>
    </p:extLst>
  </p:cSld>
  <p:clrMapOvr>
    <a:masterClrMapping/>
  </p:clrMapOvr>
  <mc:AlternateContent xmlns:mc="http://schemas.openxmlformats.org/markup-compatibility/2006" xmlns:p14="http://schemas.microsoft.com/office/powerpoint/2010/main">
    <mc:Choice Requires="p14">
      <p:transition p14:dur="250" advClick="0" advTm="10000"/>
    </mc:Choice>
    <mc:Fallback xmlns="">
      <p:transition advClick="0" advTm="100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DE8DE2B-61C1-46D5-BEB8-521321C182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E012C92A-B902-4B69-BDCF-CCA3021FCB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A2BDBC14-42A0-4182-BFBA-0751F6350C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902DC474-5BCC-4188-ACDC-AD63E6B18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7B427019-8592-4032-931B-4F27104C9D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1D6E2CEA-A5BB-4CF7-B907-AE4DBF674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78D09D5A-29CC-4B32-9CE1-72E607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6DF3A3FC-950B-40B0-923D-0F0BC1A5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BCA0F2E1-CD3D-4521-9CCB-41A5CC6C5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9BA4F16A-21DC-462A-AD37-0A93C8B79E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FB75EBDD-038D-4572-A372-114938295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 name="Picture 3" descr="An old stone building&#10;&#10;Description automatically generated">
            <a:extLst>
              <a:ext uri="{FF2B5EF4-FFF2-40B4-BE49-F238E27FC236}">
                <a16:creationId xmlns:a16="http://schemas.microsoft.com/office/drawing/2014/main" id="{8140C8BD-6EE0-45A9-825C-DF4216873C7A}"/>
              </a:ext>
            </a:extLst>
          </p:cNvPr>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522835" y="1598949"/>
            <a:ext cx="8864120" cy="4986068"/>
          </a:xfrm>
          <a:prstGeom prst="rect">
            <a:avLst/>
          </a:prstGeom>
        </p:spPr>
      </p:pic>
      <p:sp>
        <p:nvSpPr>
          <p:cNvPr id="21" name="Freeform: Shape 20">
            <a:extLst>
              <a:ext uri="{FF2B5EF4-FFF2-40B4-BE49-F238E27FC236}">
                <a16:creationId xmlns:a16="http://schemas.microsoft.com/office/drawing/2014/main" id="{85C2136B-77EC-41E9-BDB6-58A4AE1429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33800"/>
            <a:ext cx="762000" cy="3124200"/>
          </a:xfrm>
          <a:custGeom>
            <a:avLst/>
            <a:gdLst>
              <a:gd name="connsiteX0" fmla="*/ 0 w 762000"/>
              <a:gd name="connsiteY0" fmla="*/ 0 h 3124200"/>
              <a:gd name="connsiteX1" fmla="*/ 762000 w 762000"/>
              <a:gd name="connsiteY1" fmla="*/ 3124200 h 3124200"/>
              <a:gd name="connsiteX2" fmla="*/ 0 w 762000"/>
              <a:gd name="connsiteY2" fmla="*/ 3124200 h 3124200"/>
            </a:gdLst>
            <a:ahLst/>
            <a:cxnLst>
              <a:cxn ang="0">
                <a:pos x="connsiteX0" y="connsiteY0"/>
              </a:cxn>
              <a:cxn ang="0">
                <a:pos x="connsiteX1" y="connsiteY1"/>
              </a:cxn>
              <a:cxn ang="0">
                <a:pos x="connsiteX2" y="connsiteY2"/>
              </a:cxn>
            </a:cxnLst>
            <a:rect l="l" t="t" r="r" b="b"/>
            <a:pathLst>
              <a:path w="762000" h="3124200">
                <a:moveTo>
                  <a:pt x="0" y="0"/>
                </a:moveTo>
                <a:lnTo>
                  <a:pt x="762000" y="3124200"/>
                </a:lnTo>
                <a:lnTo>
                  <a:pt x="0" y="31242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23" name="Straight Connector 22">
            <a:extLst>
              <a:ext uri="{FF2B5EF4-FFF2-40B4-BE49-F238E27FC236}">
                <a16:creationId xmlns:a16="http://schemas.microsoft.com/office/drawing/2014/main" id="{E55891F3-A5E2-4418-8950-25FA2B7312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9274002" y="4502552"/>
            <a:ext cx="2917998" cy="23554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B1FCEB1-A7E1-417C-A7EF-AA30D5A0859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3500" y="-16625"/>
            <a:ext cx="2667482" cy="68746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Freeform: Shape 26">
            <a:extLst>
              <a:ext uri="{FF2B5EF4-FFF2-40B4-BE49-F238E27FC236}">
                <a16:creationId xmlns:a16="http://schemas.microsoft.com/office/drawing/2014/main" id="{7FBCF2A6-1F18-4B68-B5D2-5B763ED41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2923" y="-16625"/>
            <a:ext cx="1269077" cy="6874625"/>
          </a:xfrm>
          <a:custGeom>
            <a:avLst/>
            <a:gdLst>
              <a:gd name="connsiteX0" fmla="*/ 714894 w 1269077"/>
              <a:gd name="connsiteY0" fmla="*/ 0 h 6874625"/>
              <a:gd name="connsiteX1" fmla="*/ 1269077 w 1269077"/>
              <a:gd name="connsiteY1" fmla="*/ 16625 h 6874625"/>
              <a:gd name="connsiteX2" fmla="*/ 1269077 w 1269077"/>
              <a:gd name="connsiteY2" fmla="*/ 6874625 h 6874625"/>
              <a:gd name="connsiteX3" fmla="*/ 0 w 1269077"/>
              <a:gd name="connsiteY3" fmla="*/ 6874625 h 6874625"/>
            </a:gdLst>
            <a:ahLst/>
            <a:cxnLst>
              <a:cxn ang="0">
                <a:pos x="connsiteX0" y="connsiteY0"/>
              </a:cxn>
              <a:cxn ang="0">
                <a:pos x="connsiteX1" y="connsiteY1"/>
              </a:cxn>
              <a:cxn ang="0">
                <a:pos x="connsiteX2" y="connsiteY2"/>
              </a:cxn>
              <a:cxn ang="0">
                <a:pos x="connsiteX3" y="connsiteY3"/>
              </a:cxn>
            </a:cxnLst>
            <a:rect l="l" t="t" r="r" b="b"/>
            <a:pathLst>
              <a:path w="1269077" h="6874625">
                <a:moveTo>
                  <a:pt x="714894" y="0"/>
                </a:moveTo>
                <a:lnTo>
                  <a:pt x="1269077" y="16625"/>
                </a:lnTo>
                <a:lnTo>
                  <a:pt x="1269077" y="6874625"/>
                </a:lnTo>
                <a:lnTo>
                  <a:pt x="0" y="6874625"/>
                </a:lnTo>
                <a:close/>
              </a:path>
            </a:pathLst>
          </a:custGeom>
          <a:solidFill>
            <a:schemeClr val="accent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FF3A27FB-A693-4A75-951E-0C77CD98F0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374" y="-16624"/>
            <a:ext cx="1983626" cy="6874625"/>
          </a:xfrm>
          <a:custGeom>
            <a:avLst/>
            <a:gdLst>
              <a:gd name="connsiteX0" fmla="*/ 0 w 1983626"/>
              <a:gd name="connsiteY0" fmla="*/ 0 h 6874625"/>
              <a:gd name="connsiteX1" fmla="*/ 1983626 w 1983626"/>
              <a:gd name="connsiteY1" fmla="*/ 0 h 6874625"/>
              <a:gd name="connsiteX2" fmla="*/ 1983626 w 1983626"/>
              <a:gd name="connsiteY2" fmla="*/ 6874625 h 6874625"/>
              <a:gd name="connsiteX3" fmla="*/ 1522181 w 1983626"/>
              <a:gd name="connsiteY3" fmla="*/ 6874625 h 6874625"/>
            </a:gdLst>
            <a:ahLst/>
            <a:cxnLst>
              <a:cxn ang="0">
                <a:pos x="connsiteX0" y="connsiteY0"/>
              </a:cxn>
              <a:cxn ang="0">
                <a:pos x="connsiteX1" y="connsiteY1"/>
              </a:cxn>
              <a:cxn ang="0">
                <a:pos x="connsiteX2" y="connsiteY2"/>
              </a:cxn>
              <a:cxn ang="0">
                <a:pos x="connsiteX3" y="connsiteY3"/>
              </a:cxn>
            </a:cxnLst>
            <a:rect l="l" t="t" r="r" b="b"/>
            <a:pathLst>
              <a:path w="1983626" h="6874625">
                <a:moveTo>
                  <a:pt x="0" y="0"/>
                </a:moveTo>
                <a:lnTo>
                  <a:pt x="1983626" y="0"/>
                </a:lnTo>
                <a:lnTo>
                  <a:pt x="1983626" y="6874625"/>
                </a:lnTo>
                <a:lnTo>
                  <a:pt x="1522181" y="6874625"/>
                </a:lnTo>
                <a:close/>
              </a:path>
            </a:pathLst>
          </a:custGeom>
          <a:solidFill>
            <a:schemeClr val="accent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A05AC782-FBF7-41A4-A35F-5AECD847E883}"/>
              </a:ext>
            </a:extLst>
          </p:cNvPr>
          <p:cNvSpPr txBox="1"/>
          <p:nvPr/>
        </p:nvSpPr>
        <p:spPr>
          <a:xfrm>
            <a:off x="571018" y="517400"/>
            <a:ext cx="7003701" cy="523220"/>
          </a:xfrm>
          <a:prstGeom prst="rect">
            <a:avLst/>
          </a:prstGeom>
          <a:noFill/>
        </p:spPr>
        <p:txBody>
          <a:bodyPr wrap="square" rtlCol="0">
            <a:spAutoFit/>
          </a:bodyPr>
          <a:lstStyle/>
          <a:p>
            <a:r>
              <a:rPr lang="en-AU" sz="2800" dirty="0">
                <a:solidFill>
                  <a:srgbClr val="008000"/>
                </a:solidFill>
              </a:rPr>
              <a:t>Tarquinia today.</a:t>
            </a:r>
          </a:p>
        </p:txBody>
      </p:sp>
    </p:spTree>
    <p:extLst>
      <p:ext uri="{BB962C8B-B14F-4D97-AF65-F5344CB8AC3E}">
        <p14:creationId xmlns:p14="http://schemas.microsoft.com/office/powerpoint/2010/main" val="2123516214"/>
      </p:ext>
    </p:extLst>
  </p:cSld>
  <p:clrMapOvr>
    <a:masterClrMapping/>
  </p:clrMapOvr>
  <mc:AlternateContent xmlns:mc="http://schemas.openxmlformats.org/markup-compatibility/2006" xmlns:p14="http://schemas.microsoft.com/office/powerpoint/2010/main">
    <mc:Choice Requires="p14">
      <p:transition p14:dur="250" advClick="0" advTm="10000"/>
    </mc:Choice>
    <mc:Fallback xmlns="">
      <p:transition advClick="0" advTm="100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arge brick building with a clock tower&#10;&#10;Description automatically generated">
            <a:extLst>
              <a:ext uri="{FF2B5EF4-FFF2-40B4-BE49-F238E27FC236}">
                <a16:creationId xmlns:a16="http://schemas.microsoft.com/office/drawing/2014/main" id="{7B306FA0-7A6E-4B71-AFA7-B40B8EFB3E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041" y="978204"/>
            <a:ext cx="9469677" cy="5326693"/>
          </a:xfrm>
          <a:prstGeom prst="rect">
            <a:avLst/>
          </a:prstGeom>
        </p:spPr>
      </p:pic>
    </p:spTree>
    <p:extLst>
      <p:ext uri="{BB962C8B-B14F-4D97-AF65-F5344CB8AC3E}">
        <p14:creationId xmlns:p14="http://schemas.microsoft.com/office/powerpoint/2010/main" val="1786121888"/>
      </p:ext>
    </p:extLst>
  </p:cSld>
  <p:clrMapOvr>
    <a:masterClrMapping/>
  </p:clrMapOvr>
  <mc:AlternateContent xmlns:mc="http://schemas.openxmlformats.org/markup-compatibility/2006" xmlns:p14="http://schemas.microsoft.com/office/powerpoint/2010/main">
    <mc:Choice Requires="p14">
      <p:transition p14:dur="250" advClick="0" advTm="10000"/>
    </mc:Choice>
    <mc:Fallback xmlns="">
      <p:transition advClick="0" advTm="1000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building, sitting, table, computer&#10;&#10;Description automatically generated">
            <a:extLst>
              <a:ext uri="{FF2B5EF4-FFF2-40B4-BE49-F238E27FC236}">
                <a16:creationId xmlns:a16="http://schemas.microsoft.com/office/drawing/2014/main" id="{A49E9404-60DD-4A98-91A5-A05159F126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1223" y="704145"/>
            <a:ext cx="6275538" cy="5948376"/>
          </a:xfrm>
          <a:prstGeom prst="rect">
            <a:avLst/>
          </a:prstGeom>
        </p:spPr>
      </p:pic>
    </p:spTree>
    <p:extLst>
      <p:ext uri="{BB962C8B-B14F-4D97-AF65-F5344CB8AC3E}">
        <p14:creationId xmlns:p14="http://schemas.microsoft.com/office/powerpoint/2010/main" val="803963641"/>
      </p:ext>
    </p:extLst>
  </p:cSld>
  <p:clrMapOvr>
    <a:masterClrMapping/>
  </p:clrMapOvr>
  <mc:AlternateContent xmlns:mc="http://schemas.openxmlformats.org/markup-compatibility/2006" xmlns:p14="http://schemas.microsoft.com/office/powerpoint/2010/main">
    <mc:Choice Requires="p14">
      <p:transition p14:dur="250" advClick="0" advTm="10000"/>
    </mc:Choice>
    <mc:Fallback xmlns="">
      <p:transition advClick="0" advTm="1000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400" dirty="0"/>
              <a:t>Confronting leopards above a banqueting </a:t>
            </a:r>
            <a:br>
              <a:rPr lang="en-AU" sz="2400" dirty="0"/>
            </a:br>
            <a:r>
              <a:rPr lang="en-AU" sz="2400" dirty="0"/>
              <a:t>scene in the Tomb of the Leopards.</a:t>
            </a:r>
          </a:p>
        </p:txBody>
      </p:sp>
      <p:pic>
        <p:nvPicPr>
          <p:cNvPr id="3" name="Picture 2" descr="https://upload.wikimedia.org/wikipedia/commons/thumb/2/23/Tarquinia_Tomb_of_the_Leopards.jpg/800px-Tarquinia_Tomb_of_the_Leopards.jpg"/>
          <p:cNvPicPr/>
          <p:nvPr/>
        </p:nvPicPr>
        <p:blipFill>
          <a:blip r:embed="rId2">
            <a:extLst>
              <a:ext uri="{28A0092B-C50C-407E-A947-70E740481C1C}">
                <a14:useLocalDpi xmlns:a14="http://schemas.microsoft.com/office/drawing/2010/main" val="0"/>
              </a:ext>
            </a:extLst>
          </a:blip>
          <a:srcRect/>
          <a:stretch>
            <a:fillRect/>
          </a:stretch>
        </p:blipFill>
        <p:spPr bwMode="auto">
          <a:xfrm>
            <a:off x="2200275" y="1738364"/>
            <a:ext cx="5848455" cy="5119635"/>
          </a:xfrm>
          <a:prstGeom prst="rect">
            <a:avLst/>
          </a:prstGeom>
          <a:noFill/>
          <a:ln>
            <a:noFill/>
          </a:ln>
        </p:spPr>
      </p:pic>
    </p:spTree>
    <p:extLst>
      <p:ext uri="{BB962C8B-B14F-4D97-AF65-F5344CB8AC3E}">
        <p14:creationId xmlns:p14="http://schemas.microsoft.com/office/powerpoint/2010/main" val="2502946835"/>
      </p:ext>
    </p:extLst>
  </p:cSld>
  <p:clrMapOvr>
    <a:masterClrMapping/>
  </p:clrMapOvr>
  <mc:AlternateContent xmlns:mc="http://schemas.openxmlformats.org/markup-compatibility/2006" xmlns:p14="http://schemas.microsoft.com/office/powerpoint/2010/main">
    <mc:Choice Requires="p14">
      <p:transition p14:dur="250" advClick="0" advTm="10000"/>
    </mc:Choice>
    <mc:Fallback xmlns="">
      <p:transition advClick="0" advTm="1000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499042F-408C-47D2-896F-8782199798C7}"/>
              </a:ext>
            </a:extLst>
          </p:cNvPr>
          <p:cNvSpPr/>
          <p:nvPr/>
        </p:nvSpPr>
        <p:spPr>
          <a:xfrm>
            <a:off x="2203938" y="-910650"/>
            <a:ext cx="7620000" cy="6186309"/>
          </a:xfrm>
          <a:prstGeom prst="rect">
            <a:avLst/>
          </a:prstGeom>
        </p:spPr>
        <p:txBody>
          <a:bodyPr wrap="square">
            <a:spAutoFit/>
          </a:bodyPr>
          <a:lstStyle/>
          <a:p>
            <a:endParaRPr lang="en-GB" b="1" dirty="0"/>
          </a:p>
          <a:p>
            <a:endParaRPr lang="en-GB" b="1" dirty="0"/>
          </a:p>
          <a:p>
            <a:endParaRPr lang="en-GB" b="1" dirty="0"/>
          </a:p>
          <a:p>
            <a:endParaRPr lang="en-GB" b="1" dirty="0"/>
          </a:p>
          <a:p>
            <a:endParaRPr lang="en-GB" b="1" dirty="0"/>
          </a:p>
          <a:p>
            <a:endParaRPr lang="en-GB" b="1" dirty="0"/>
          </a:p>
          <a:p>
            <a:endParaRPr lang="en-GB" b="1" dirty="0"/>
          </a:p>
          <a:p>
            <a:endParaRPr lang="en-GB" b="1" dirty="0"/>
          </a:p>
          <a:p>
            <a:r>
              <a:rPr lang="en-GB" b="1" dirty="0"/>
              <a:t>Layout: Rectangular (3x 4 x 2.5 metres). The frescos depict banqueting scenes. </a:t>
            </a:r>
            <a:br>
              <a:rPr lang="en-GB" b="1" dirty="0"/>
            </a:br>
            <a:br>
              <a:rPr lang="en-GB" b="1" dirty="0"/>
            </a:br>
            <a:r>
              <a:rPr lang="en-GB" b="1" dirty="0"/>
              <a:t>Ceiling: Polychrome chequer board pattered. The column is decorated with concentric circles (the circles symbolise time). </a:t>
            </a:r>
            <a:br>
              <a:rPr lang="en-GB" b="1" dirty="0"/>
            </a:br>
            <a:br>
              <a:rPr lang="en-GB" b="1" dirty="0"/>
            </a:br>
            <a:r>
              <a:rPr lang="en-GB" b="1" dirty="0"/>
              <a:t>Fronton: the mensola is absent, replaced by a small olive tree, with a leopard at each side. The fresco only uses two colours. </a:t>
            </a:r>
            <a:br>
              <a:rPr lang="en-GB" b="1" dirty="0"/>
            </a:br>
            <a:br>
              <a:rPr lang="en-GB" b="1" dirty="0"/>
            </a:br>
            <a:r>
              <a:rPr lang="en-GB" b="1" dirty="0"/>
              <a:t>Main Wall: three clines are shown. Every cline is matrimonial, i.e. for both man and woman (contrast with the Greek custom where women were excluded from the banquet). </a:t>
            </a:r>
            <a:br>
              <a:rPr lang="en-GB" b="1" dirty="0"/>
            </a:br>
            <a:br>
              <a:rPr lang="en-GB" b="1" dirty="0"/>
            </a:br>
            <a:endParaRPr lang="en-AU" dirty="0"/>
          </a:p>
        </p:txBody>
      </p:sp>
    </p:spTree>
    <p:extLst>
      <p:ext uri="{BB962C8B-B14F-4D97-AF65-F5344CB8AC3E}">
        <p14:creationId xmlns:p14="http://schemas.microsoft.com/office/powerpoint/2010/main" val="754546726"/>
      </p:ext>
    </p:extLst>
  </p:cSld>
  <p:clrMapOvr>
    <a:masterClrMapping/>
  </p:clrMapOvr>
  <mc:AlternateContent xmlns:mc="http://schemas.openxmlformats.org/markup-compatibility/2006" xmlns:p14="http://schemas.microsoft.com/office/powerpoint/2010/main">
    <mc:Choice Requires="p14">
      <p:transition p14:dur="250" advClick="0" advTm="10000"/>
    </mc:Choice>
    <mc:Fallback xmlns="">
      <p:transition advClick="0" advTm="1000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818B22E-C7CC-4C97-BBDE-765DE1D46033}"/>
              </a:ext>
            </a:extLst>
          </p:cNvPr>
          <p:cNvSpPr/>
          <p:nvPr/>
        </p:nvSpPr>
        <p:spPr>
          <a:xfrm>
            <a:off x="1652954" y="-910649"/>
            <a:ext cx="8206154" cy="5909310"/>
          </a:xfrm>
          <a:prstGeom prst="rect">
            <a:avLst/>
          </a:prstGeom>
        </p:spPr>
        <p:txBody>
          <a:bodyPr wrap="square">
            <a:spAutoFit/>
          </a:bodyPr>
          <a:lstStyle/>
          <a:p>
            <a:endParaRPr lang="en-GB" b="1" dirty="0"/>
          </a:p>
          <a:p>
            <a:endParaRPr lang="en-GB" b="1" dirty="0"/>
          </a:p>
          <a:p>
            <a:endParaRPr lang="en-GB" b="1" dirty="0"/>
          </a:p>
          <a:p>
            <a:endParaRPr lang="en-GB" b="1" dirty="0"/>
          </a:p>
          <a:p>
            <a:endParaRPr lang="en-GB" b="1" dirty="0"/>
          </a:p>
          <a:p>
            <a:endParaRPr lang="en-GB" b="1" dirty="0"/>
          </a:p>
          <a:p>
            <a:endParaRPr lang="en-GB" b="1" dirty="0"/>
          </a:p>
          <a:p>
            <a:br>
              <a:rPr lang="en-GB" b="1" dirty="0"/>
            </a:br>
            <a:br>
              <a:rPr lang="en-GB" b="1" dirty="0"/>
            </a:br>
            <a:r>
              <a:rPr lang="en-GB" b="1" dirty="0"/>
              <a:t>The central cline is covered with cloth, the two shown banqueting (perhaps relatives of the deceased) look towards a servant who is carrying an oinochoe or wine jug. Under the cline there is a series of small trees, which give an impression of the rural landscape in which the funeral banquet is carried out. </a:t>
            </a:r>
            <a:br>
              <a:rPr lang="en-GB" b="1" dirty="0"/>
            </a:br>
            <a:br>
              <a:rPr lang="en-GB" b="1" dirty="0"/>
            </a:br>
            <a:r>
              <a:rPr lang="en-GB" b="1" dirty="0"/>
              <a:t>The couple on the left hand cline appear to be engrossed in conversation without paying any attention to the others. </a:t>
            </a:r>
            <a:br>
              <a:rPr lang="en-GB" b="1" dirty="0"/>
            </a:br>
            <a:br>
              <a:rPr lang="en-GB" b="1" dirty="0"/>
            </a:br>
            <a:r>
              <a:rPr lang="en-GB" b="1" dirty="0"/>
              <a:t>The man on the right hand cline is offering a large egg to the woman. The egg is a symbol of life after death (cf. Easter eggs in the Christian tradition). All are wearing crowns of laurel for the festive occasion.</a:t>
            </a:r>
            <a:endParaRPr lang="en-AU" dirty="0"/>
          </a:p>
        </p:txBody>
      </p:sp>
    </p:spTree>
    <p:extLst>
      <p:ext uri="{BB962C8B-B14F-4D97-AF65-F5344CB8AC3E}">
        <p14:creationId xmlns:p14="http://schemas.microsoft.com/office/powerpoint/2010/main" val="727066754"/>
      </p:ext>
    </p:extLst>
  </p:cSld>
  <p:clrMapOvr>
    <a:masterClrMapping/>
  </p:clrMapOvr>
  <mc:AlternateContent xmlns:mc="http://schemas.openxmlformats.org/markup-compatibility/2006" xmlns:p14="http://schemas.microsoft.com/office/powerpoint/2010/main">
    <mc:Choice Requires="p14">
      <p:transition p14:dur="250" advClick="0" advTm="10000"/>
    </mc:Choice>
    <mc:Fallback xmlns="">
      <p:transition advClick="0" advTm="1000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400" dirty="0"/>
              <a:t> </a:t>
            </a:r>
            <a:r>
              <a:rPr lang="en-AU" sz="2400" dirty="0">
                <a:solidFill>
                  <a:srgbClr val="008000"/>
                </a:solidFill>
              </a:rPr>
              <a:t>5th century BC fresco of dancers and musicians.</a:t>
            </a:r>
            <a:br>
              <a:rPr lang="en-AU" sz="2400" dirty="0">
                <a:solidFill>
                  <a:srgbClr val="008000"/>
                </a:solidFill>
              </a:rPr>
            </a:br>
            <a:r>
              <a:rPr lang="en-AU" sz="2400" dirty="0">
                <a:solidFill>
                  <a:srgbClr val="008000"/>
                </a:solidFill>
              </a:rPr>
              <a:t> Tomb of the Leopards</a:t>
            </a:r>
            <a:r>
              <a:rPr lang="en-AU" sz="2400" u="sng" dirty="0">
                <a:solidFill>
                  <a:srgbClr val="008000"/>
                </a:solidFill>
              </a:rPr>
              <a:t>,</a:t>
            </a:r>
            <a:r>
              <a:rPr lang="en-AU" sz="2400" dirty="0">
                <a:solidFill>
                  <a:srgbClr val="008000"/>
                </a:solidFill>
              </a:rPr>
              <a:t> Monterozzi Necropolis, Tarquinia, Italy.</a:t>
            </a:r>
          </a:p>
        </p:txBody>
      </p:sp>
      <p:pic>
        <p:nvPicPr>
          <p:cNvPr id="4098" name="Picture 2" descr="https://upload.wikimedia.org/wikipedia/commons/thumb/9/92/Danseurs_et_musiciens%2C_tombe_des_l%C3%A9opards.jpg/250px-Danseurs_et_musiciens%2C_tombe_des_l%C3%A9opards.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472778" y="2210637"/>
            <a:ext cx="6903725" cy="3838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841601"/>
      </p:ext>
    </p:extLst>
  </p:cSld>
  <p:clrMapOvr>
    <a:masterClrMapping/>
  </p:clrMapOvr>
  <mc:AlternateContent xmlns:mc="http://schemas.openxmlformats.org/markup-compatibility/2006" xmlns:p14="http://schemas.microsoft.com/office/powerpoint/2010/main">
    <mc:Choice Requires="p14">
      <p:transition p14:dur="250" advClick="0" advTm="10000"/>
    </mc:Choice>
    <mc:Fallback xmlns="">
      <p:transition advClick="0" advTm="1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Imposing, </a:t>
            </a:r>
            <a:r>
              <a:rPr lang="en-AU" dirty="0"/>
              <a:t>or </a:t>
            </a:r>
            <a:r>
              <a:rPr lang="en-AU"/>
              <a:t>results of, </a:t>
            </a:r>
            <a:r>
              <a:rPr lang="en-AU" dirty="0"/>
              <a:t>success</a:t>
            </a:r>
          </a:p>
        </p:txBody>
      </p:sp>
      <p:pic>
        <p:nvPicPr>
          <p:cNvPr id="16386" name="Picture 2" descr="Image result for why does mankind impose creeds, deeds, buildings, langu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3225" y="1803632"/>
            <a:ext cx="4762500" cy="468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6493821"/>
      </p:ext>
    </p:extLst>
  </p:cSld>
  <p:clrMapOvr>
    <a:masterClrMapping/>
  </p:clrMapOvr>
  <mc:AlternateContent xmlns:mc="http://schemas.openxmlformats.org/markup-compatibility/2006" xmlns:p14="http://schemas.microsoft.com/office/powerpoint/2010/main">
    <mc:Choice Requires="p14">
      <p:transition p14:dur="250" advClick="0" advTm="10000"/>
    </mc:Choice>
    <mc:Fallback xmlns="">
      <p:transition advClick="0" advTm="1000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AU" b="1" dirty="0"/>
            </a:br>
            <a:r>
              <a:rPr lang="en-AU" sz="2200" b="1" dirty="0">
                <a:solidFill>
                  <a:srgbClr val="008000"/>
                </a:solidFill>
              </a:rPr>
              <a:t>The Tomb of Hunting and Fishing</a:t>
            </a:r>
            <a:br>
              <a:rPr lang="en-AU" sz="2200" b="1" dirty="0">
                <a:solidFill>
                  <a:srgbClr val="008000"/>
                </a:solidFill>
              </a:rPr>
            </a:br>
            <a:r>
              <a:rPr lang="en-AU" sz="2200" b="1" dirty="0">
                <a:solidFill>
                  <a:srgbClr val="008000"/>
                </a:solidFill>
              </a:rPr>
              <a:t>Tomba caccia e Pesca</a:t>
            </a:r>
            <a:br>
              <a:rPr lang="en-AU" sz="2200" b="1" dirty="0">
                <a:solidFill>
                  <a:srgbClr val="008000"/>
                </a:solidFill>
              </a:rPr>
            </a:br>
            <a:r>
              <a:rPr lang="en-AU" sz="2200" b="1" dirty="0">
                <a:solidFill>
                  <a:srgbClr val="008000"/>
                </a:solidFill>
              </a:rPr>
              <a:t>Period: end of the VI century BC.</a:t>
            </a:r>
            <a:br>
              <a:rPr lang="en-AU" sz="2200" b="1" dirty="0">
                <a:solidFill>
                  <a:srgbClr val="008000"/>
                </a:solidFill>
              </a:rPr>
            </a:br>
            <a:r>
              <a:rPr lang="en-AU" sz="2200" b="1" dirty="0">
                <a:solidFill>
                  <a:srgbClr val="008000"/>
                </a:solidFill>
              </a:rPr>
              <a:t>Artists: Ionian school.</a:t>
            </a:r>
            <a:br>
              <a:rPr lang="en-AU" sz="2200" b="1" dirty="0">
                <a:solidFill>
                  <a:srgbClr val="008000"/>
                </a:solidFill>
              </a:rPr>
            </a:br>
            <a:br>
              <a:rPr lang="en-AU" sz="2200" b="1" dirty="0">
                <a:solidFill>
                  <a:srgbClr val="008000"/>
                </a:solidFill>
              </a:rPr>
            </a:br>
            <a:endParaRPr lang="en-AU" sz="2200" dirty="0">
              <a:solidFill>
                <a:srgbClr val="008000"/>
              </a:solidFill>
            </a:endParaRPr>
          </a:p>
        </p:txBody>
      </p:sp>
      <p:pic>
        <p:nvPicPr>
          <p:cNvPr id="1026" name="Picture 2" descr="http://www.mysteriousetruscans.com/hfpla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334" y="2657925"/>
            <a:ext cx="4496140" cy="25581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mysteriousetruscans.com/hf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7927" y="2435136"/>
            <a:ext cx="3146607" cy="392547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flipH="1">
            <a:off x="4451419" y="5943600"/>
            <a:ext cx="1808704" cy="646331"/>
          </a:xfrm>
          <a:prstGeom prst="rect">
            <a:avLst/>
          </a:prstGeom>
          <a:noFill/>
        </p:spPr>
        <p:txBody>
          <a:bodyPr wrap="square" rtlCol="0">
            <a:spAutoFit/>
          </a:bodyPr>
          <a:lstStyle/>
          <a:p>
            <a:r>
              <a:rPr lang="en-AU" dirty="0"/>
              <a:t>                                                                                                                                                              main wall         </a:t>
            </a:r>
          </a:p>
        </p:txBody>
      </p:sp>
    </p:spTree>
    <p:extLst>
      <p:ext uri="{BB962C8B-B14F-4D97-AF65-F5344CB8AC3E}">
        <p14:creationId xmlns:p14="http://schemas.microsoft.com/office/powerpoint/2010/main" val="4194077590"/>
      </p:ext>
    </p:extLst>
  </p:cSld>
  <p:clrMapOvr>
    <a:masterClrMapping/>
  </p:clrMapOvr>
  <mc:AlternateContent xmlns:mc="http://schemas.openxmlformats.org/markup-compatibility/2006" xmlns:p14="http://schemas.microsoft.com/office/powerpoint/2010/main">
    <mc:Choice Requires="p14">
      <p:transition p14:dur="250" advClick="0" advTm="10000"/>
    </mc:Choice>
    <mc:Fallback xmlns="">
      <p:transition advClick="0" advTm="1000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2" name="Straight Connector 71">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985969" y="4473227"/>
            <a:ext cx="8288032" cy="1096648"/>
          </a:xfrm>
        </p:spPr>
        <p:txBody>
          <a:bodyPr vert="horz" lIns="91440" tIns="45720" rIns="91440" bIns="45720" rtlCol="0" anchor="b">
            <a:normAutofit/>
          </a:bodyPr>
          <a:lstStyle/>
          <a:p>
            <a:pPr>
              <a:lnSpc>
                <a:spcPct val="90000"/>
              </a:lnSpc>
            </a:pPr>
            <a:r>
              <a:rPr lang="en-US" sz="2300"/>
              <a:t>Four fishermen: one intent on rowing- the others fishing, perhaps with a net. From the water multi coloured dolphins and a seagull appears on the surface. .</a:t>
            </a:r>
          </a:p>
        </p:txBody>
      </p:sp>
      <p:pic>
        <p:nvPicPr>
          <p:cNvPr id="2050" name="Picture 2" descr="http://www.mysteriousetruscans.com/hf4.jpg"/>
          <p:cNvPicPr>
            <a:picLocks noChangeAspect="1" noChangeArrowheads="1"/>
          </p:cNvPicPr>
          <p:nvPr/>
        </p:nvPicPr>
        <p:blipFill rotWithShape="1">
          <a:blip r:embed="rId2">
            <a:extLst>
              <a:ext uri="{28A0092B-C50C-407E-A947-70E740481C1C}">
                <a14:useLocalDpi xmlns:a14="http://schemas.microsoft.com/office/drawing/2010/main" val="0"/>
              </a:ext>
            </a:extLst>
          </a:blip>
          <a:srcRect t="21225" r="2" b="7635"/>
          <a:stretch/>
        </p:blipFill>
        <p:spPr bwMode="auto">
          <a:xfrm>
            <a:off x="677334" y="468621"/>
            <a:ext cx="8274669" cy="3635025"/>
          </a:xfrm>
          <a:custGeom>
            <a:avLst/>
            <a:gdLst/>
            <a:ahLst/>
            <a:cxnLst/>
            <a:rect l="l" t="t" r="r" b="b"/>
            <a:pathLst>
              <a:path w="8274669" h="3635025">
                <a:moveTo>
                  <a:pt x="540554" y="0"/>
                </a:moveTo>
                <a:lnTo>
                  <a:pt x="8274669" y="0"/>
                </a:lnTo>
                <a:lnTo>
                  <a:pt x="8274669" y="3635025"/>
                </a:lnTo>
                <a:lnTo>
                  <a:pt x="0" y="3635025"/>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456929"/>
      </p:ext>
    </p:extLst>
  </p:cSld>
  <p:clrMapOvr>
    <a:masterClrMapping/>
  </p:clrMapOvr>
  <mc:AlternateContent xmlns:mc="http://schemas.openxmlformats.org/markup-compatibility/2006" xmlns:p14="http://schemas.microsoft.com/office/powerpoint/2010/main">
    <mc:Choice Requires="p14">
      <p:transition p14:dur="250" advClick="0" advTm="10000"/>
    </mc:Choice>
    <mc:Fallback xmlns="">
      <p:transition advClick="0" advTm="1000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2" name="Straight Connector 71">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985969" y="4473227"/>
            <a:ext cx="8288032" cy="1096648"/>
          </a:xfrm>
        </p:spPr>
        <p:txBody>
          <a:bodyPr vert="horz" lIns="91440" tIns="45720" rIns="91440" bIns="45720" rtlCol="0" anchor="b">
            <a:normAutofit/>
          </a:bodyPr>
          <a:lstStyle/>
          <a:p>
            <a:pPr>
              <a:lnSpc>
                <a:spcPct val="90000"/>
              </a:lnSpc>
            </a:pPr>
            <a:r>
              <a:rPr lang="en-US" sz="1900"/>
              <a:t>A youth is diving, after having disrobed; another youth is scurrying to join in. In the mid-distance, on a boat, a spectator seems to applaud them. </a:t>
            </a:r>
            <a:br>
              <a:rPr lang="en-US" sz="1900"/>
            </a:br>
            <a:r>
              <a:rPr lang="en-US" sz="1900"/>
              <a:t>Right wall: Here we find a second hunter and a fisherman with harpoon. </a:t>
            </a:r>
          </a:p>
        </p:txBody>
      </p:sp>
      <p:pic>
        <p:nvPicPr>
          <p:cNvPr id="3074" name="Picture 2" descr="http://www.mysteriousetruscans.com/hf3.jpg"/>
          <p:cNvPicPr>
            <a:picLocks noChangeAspect="1" noChangeArrowheads="1"/>
          </p:cNvPicPr>
          <p:nvPr/>
        </p:nvPicPr>
        <p:blipFill rotWithShape="1">
          <a:blip r:embed="rId2">
            <a:extLst>
              <a:ext uri="{28A0092B-C50C-407E-A947-70E740481C1C}">
                <a14:useLocalDpi xmlns:a14="http://schemas.microsoft.com/office/drawing/2010/main" val="0"/>
              </a:ext>
            </a:extLst>
          </a:blip>
          <a:srcRect t="11500" b="29031"/>
          <a:stretch/>
        </p:blipFill>
        <p:spPr bwMode="auto">
          <a:xfrm>
            <a:off x="985968" y="609600"/>
            <a:ext cx="8288033" cy="3635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54402"/>
      </p:ext>
    </p:extLst>
  </p:cSld>
  <p:clrMapOvr>
    <a:masterClrMapping/>
  </p:clrMapOvr>
  <mc:AlternateContent xmlns:mc="http://schemas.openxmlformats.org/markup-compatibility/2006" xmlns:p14="http://schemas.microsoft.com/office/powerpoint/2010/main">
    <mc:Choice Requires="p14">
      <p:transition p14:dur="250" advClick="0" advTm="10000"/>
    </mc:Choice>
    <mc:Fallback xmlns="">
      <p:transition advClick="0" advTm="1000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DDE8DE2B-61C1-46D5-BEB8-521321C182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2" name="Straight Connector 71">
              <a:extLst>
                <a:ext uri="{FF2B5EF4-FFF2-40B4-BE49-F238E27FC236}">
                  <a16:creationId xmlns:a16="http://schemas.microsoft.com/office/drawing/2014/main" id="{E012C92A-B902-4B69-BDCF-CCA3021FCB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A2BDBC14-42A0-4182-BFBA-0751F6350C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902DC474-5BCC-4188-ACDC-AD63E6B18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id="{7B427019-8592-4032-931B-4F27104C9D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1D6E2CEA-A5BB-4CF7-B907-AE4DBF674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id="{78D09D5A-29CC-4B32-9CE1-72E607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8">
              <a:extLst>
                <a:ext uri="{FF2B5EF4-FFF2-40B4-BE49-F238E27FC236}">
                  <a16:creationId xmlns:a16="http://schemas.microsoft.com/office/drawing/2014/main" id="{6DF3A3FC-950B-40B0-923D-0F0BC1A5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9">
              <a:extLst>
                <a:ext uri="{FF2B5EF4-FFF2-40B4-BE49-F238E27FC236}">
                  <a16:creationId xmlns:a16="http://schemas.microsoft.com/office/drawing/2014/main" id="{BCA0F2E1-CD3D-4521-9CCB-41A5CC6C5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9BA4F16A-21DC-462A-AD37-0A93C8B79E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FB75EBDD-038D-4572-A372-114938295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5122" name="Picture 2" descr="Image result for etruscan tomb of hunting and fishing"/>
          <p:cNvPicPr>
            <a:picLocks noChangeAspect="1" noChangeArrowheads="1"/>
          </p:cNvPicPr>
          <p:nvPr/>
        </p:nvPicPr>
        <p:blipFill rotWithShape="1">
          <a:blip r:embed="rId2">
            <a:extLst>
              <a:ext uri="{28A0092B-C50C-407E-A947-70E740481C1C}">
                <a14:useLocalDpi xmlns:a14="http://schemas.microsoft.com/office/drawing/2010/main" val="0"/>
              </a:ext>
            </a:extLst>
          </a:blip>
          <a:srcRect t="1941" b="2708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83" name="Freeform: Shape 82">
            <a:extLst>
              <a:ext uri="{FF2B5EF4-FFF2-40B4-BE49-F238E27FC236}">
                <a16:creationId xmlns:a16="http://schemas.microsoft.com/office/drawing/2014/main" id="{85C2136B-77EC-41E9-BDB6-58A4AE1429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33800"/>
            <a:ext cx="762000" cy="3124200"/>
          </a:xfrm>
          <a:custGeom>
            <a:avLst/>
            <a:gdLst>
              <a:gd name="connsiteX0" fmla="*/ 0 w 762000"/>
              <a:gd name="connsiteY0" fmla="*/ 0 h 3124200"/>
              <a:gd name="connsiteX1" fmla="*/ 762000 w 762000"/>
              <a:gd name="connsiteY1" fmla="*/ 3124200 h 3124200"/>
              <a:gd name="connsiteX2" fmla="*/ 0 w 762000"/>
              <a:gd name="connsiteY2" fmla="*/ 3124200 h 3124200"/>
            </a:gdLst>
            <a:ahLst/>
            <a:cxnLst>
              <a:cxn ang="0">
                <a:pos x="connsiteX0" y="connsiteY0"/>
              </a:cxn>
              <a:cxn ang="0">
                <a:pos x="connsiteX1" y="connsiteY1"/>
              </a:cxn>
              <a:cxn ang="0">
                <a:pos x="connsiteX2" y="connsiteY2"/>
              </a:cxn>
            </a:cxnLst>
            <a:rect l="l" t="t" r="r" b="b"/>
            <a:pathLst>
              <a:path w="762000" h="3124200">
                <a:moveTo>
                  <a:pt x="0" y="0"/>
                </a:moveTo>
                <a:lnTo>
                  <a:pt x="762000" y="3124200"/>
                </a:lnTo>
                <a:lnTo>
                  <a:pt x="0" y="31242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85" name="Straight Connector 84">
            <a:extLst>
              <a:ext uri="{FF2B5EF4-FFF2-40B4-BE49-F238E27FC236}">
                <a16:creationId xmlns:a16="http://schemas.microsoft.com/office/drawing/2014/main" id="{E55891F3-A5E2-4418-8950-25FA2B7312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9274002" y="4502552"/>
            <a:ext cx="2917998" cy="23554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FB1FCEB1-A7E1-417C-A7EF-AA30D5A0859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3500" y="-16625"/>
            <a:ext cx="2667482" cy="68746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9" name="Freeform: Shape 88">
            <a:extLst>
              <a:ext uri="{FF2B5EF4-FFF2-40B4-BE49-F238E27FC236}">
                <a16:creationId xmlns:a16="http://schemas.microsoft.com/office/drawing/2014/main" id="{7FBCF2A6-1F18-4B68-B5D2-5B763ED41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2923" y="-16625"/>
            <a:ext cx="1269077" cy="6874625"/>
          </a:xfrm>
          <a:custGeom>
            <a:avLst/>
            <a:gdLst>
              <a:gd name="connsiteX0" fmla="*/ 714894 w 1269077"/>
              <a:gd name="connsiteY0" fmla="*/ 0 h 6874625"/>
              <a:gd name="connsiteX1" fmla="*/ 1269077 w 1269077"/>
              <a:gd name="connsiteY1" fmla="*/ 16625 h 6874625"/>
              <a:gd name="connsiteX2" fmla="*/ 1269077 w 1269077"/>
              <a:gd name="connsiteY2" fmla="*/ 6874625 h 6874625"/>
              <a:gd name="connsiteX3" fmla="*/ 0 w 1269077"/>
              <a:gd name="connsiteY3" fmla="*/ 6874625 h 6874625"/>
            </a:gdLst>
            <a:ahLst/>
            <a:cxnLst>
              <a:cxn ang="0">
                <a:pos x="connsiteX0" y="connsiteY0"/>
              </a:cxn>
              <a:cxn ang="0">
                <a:pos x="connsiteX1" y="connsiteY1"/>
              </a:cxn>
              <a:cxn ang="0">
                <a:pos x="connsiteX2" y="connsiteY2"/>
              </a:cxn>
              <a:cxn ang="0">
                <a:pos x="connsiteX3" y="connsiteY3"/>
              </a:cxn>
            </a:cxnLst>
            <a:rect l="l" t="t" r="r" b="b"/>
            <a:pathLst>
              <a:path w="1269077" h="6874625">
                <a:moveTo>
                  <a:pt x="714894" y="0"/>
                </a:moveTo>
                <a:lnTo>
                  <a:pt x="1269077" y="16625"/>
                </a:lnTo>
                <a:lnTo>
                  <a:pt x="1269077" y="6874625"/>
                </a:lnTo>
                <a:lnTo>
                  <a:pt x="0" y="6874625"/>
                </a:lnTo>
                <a:close/>
              </a:path>
            </a:pathLst>
          </a:custGeom>
          <a:solidFill>
            <a:schemeClr val="accent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FF3A27FB-A693-4A75-951E-0C77CD98F0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374" y="-16624"/>
            <a:ext cx="1983626" cy="6874625"/>
          </a:xfrm>
          <a:custGeom>
            <a:avLst/>
            <a:gdLst>
              <a:gd name="connsiteX0" fmla="*/ 0 w 1983626"/>
              <a:gd name="connsiteY0" fmla="*/ 0 h 6874625"/>
              <a:gd name="connsiteX1" fmla="*/ 1983626 w 1983626"/>
              <a:gd name="connsiteY1" fmla="*/ 0 h 6874625"/>
              <a:gd name="connsiteX2" fmla="*/ 1983626 w 1983626"/>
              <a:gd name="connsiteY2" fmla="*/ 6874625 h 6874625"/>
              <a:gd name="connsiteX3" fmla="*/ 1522181 w 1983626"/>
              <a:gd name="connsiteY3" fmla="*/ 6874625 h 6874625"/>
            </a:gdLst>
            <a:ahLst/>
            <a:cxnLst>
              <a:cxn ang="0">
                <a:pos x="connsiteX0" y="connsiteY0"/>
              </a:cxn>
              <a:cxn ang="0">
                <a:pos x="connsiteX1" y="connsiteY1"/>
              </a:cxn>
              <a:cxn ang="0">
                <a:pos x="connsiteX2" y="connsiteY2"/>
              </a:cxn>
              <a:cxn ang="0">
                <a:pos x="connsiteX3" y="connsiteY3"/>
              </a:cxn>
            </a:cxnLst>
            <a:rect l="l" t="t" r="r" b="b"/>
            <a:pathLst>
              <a:path w="1983626" h="6874625">
                <a:moveTo>
                  <a:pt x="0" y="0"/>
                </a:moveTo>
                <a:lnTo>
                  <a:pt x="1983626" y="0"/>
                </a:lnTo>
                <a:lnTo>
                  <a:pt x="1983626" y="6874625"/>
                </a:lnTo>
                <a:lnTo>
                  <a:pt x="1522181" y="6874625"/>
                </a:lnTo>
                <a:close/>
              </a:path>
            </a:pathLst>
          </a:custGeom>
          <a:solidFill>
            <a:schemeClr val="accent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006743320"/>
      </p:ext>
    </p:extLst>
  </p:cSld>
  <p:clrMapOvr>
    <a:masterClrMapping/>
  </p:clrMapOvr>
  <mc:AlternateContent xmlns:mc="http://schemas.openxmlformats.org/markup-compatibility/2006" xmlns:p14="http://schemas.microsoft.com/office/powerpoint/2010/main">
    <mc:Choice Requires="p14">
      <p:transition p14:dur="250" advClick="0" advTm="10000"/>
    </mc:Choice>
    <mc:Fallback xmlns="">
      <p:transition advClick="0" advTm="1000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etruscan tomb of hunting and fish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274" y="0"/>
            <a:ext cx="9632819" cy="6827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9121501"/>
      </p:ext>
    </p:extLst>
  </p:cSld>
  <p:clrMapOvr>
    <a:masterClrMapping/>
  </p:clrMapOvr>
  <mc:AlternateContent xmlns:mc="http://schemas.openxmlformats.org/markup-compatibility/2006" xmlns:p14="http://schemas.microsoft.com/office/powerpoint/2010/main">
    <mc:Choice Requires="p14">
      <p:transition p14:dur="250" advClick="0" advTm="10000"/>
    </mc:Choice>
    <mc:Fallback xmlns="">
      <p:transition advClick="0" advTm="1000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etruscan tomb of hunting and fish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4475" y="0"/>
            <a:ext cx="9144001" cy="6864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4272616"/>
      </p:ext>
    </p:extLst>
  </p:cSld>
  <p:clrMapOvr>
    <a:masterClrMapping/>
  </p:clrMapOvr>
  <mc:AlternateContent xmlns:mc="http://schemas.openxmlformats.org/markup-compatibility/2006" xmlns:p14="http://schemas.microsoft.com/office/powerpoint/2010/main">
    <mc:Choice Requires="p14">
      <p:transition p14:dur="250" advClick="0" advTm="10000"/>
    </mc:Choice>
    <mc:Fallback xmlns="">
      <p:transition advClick="0" advTm="1000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etruscan tomb of hunting and fish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700088"/>
            <a:ext cx="10815637" cy="5357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57931"/>
      </p:ext>
    </p:extLst>
  </p:cSld>
  <p:clrMapOvr>
    <a:masterClrMapping/>
  </p:clrMapOvr>
  <mc:AlternateContent xmlns:mc="http://schemas.openxmlformats.org/markup-compatibility/2006" xmlns:p14="http://schemas.microsoft.com/office/powerpoint/2010/main">
    <mc:Choice Requires="p14">
      <p:transition p14:dur="250" advClick="0" advTm="10000"/>
    </mc:Choice>
    <mc:Fallback xmlns="">
      <p:transition advClick="0" advTm="1000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2" name="Straight Connector 71">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extBox 1"/>
          <p:cNvSpPr txBox="1"/>
          <p:nvPr/>
        </p:nvSpPr>
        <p:spPr>
          <a:xfrm>
            <a:off x="1600199" y="4571999"/>
            <a:ext cx="7673801" cy="1087656"/>
          </a:xfrm>
          <a:prstGeom prst="rect">
            <a:avLst/>
          </a:prstGeom>
        </p:spPr>
        <p:txBody>
          <a:bodyPr vert="horz" lIns="91440" tIns="45720" rIns="91440" bIns="45720" rtlCol="0" anchor="b">
            <a:normAutofit/>
          </a:bodyPr>
          <a:lstStyle/>
          <a:p>
            <a:pPr algn="ctr">
              <a:spcBef>
                <a:spcPct val="0"/>
              </a:spcBef>
              <a:spcAft>
                <a:spcPts val="600"/>
              </a:spcAft>
            </a:pPr>
            <a:r>
              <a:rPr lang="en-US" sz="3200" kern="1200" dirty="0">
                <a:solidFill>
                  <a:schemeClr val="accent1"/>
                </a:solidFill>
                <a:latin typeface="+mj-lt"/>
                <a:ea typeface="+mj-ea"/>
                <a:cs typeface="+mj-cs"/>
              </a:rPr>
              <a:t>Tomb of the Leopards.</a:t>
            </a:r>
          </a:p>
        </p:txBody>
      </p:sp>
      <p:pic>
        <p:nvPicPr>
          <p:cNvPr id="9218" name="Picture 2" descr="Image resul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67238" y="795292"/>
            <a:ext cx="6840524" cy="3642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818670"/>
      </p:ext>
    </p:extLst>
  </p:cSld>
  <p:clrMapOvr>
    <a:masterClrMapping/>
  </p:clrMapOvr>
  <mc:AlternateContent xmlns:mc="http://schemas.openxmlformats.org/markup-compatibility/2006" xmlns:p14="http://schemas.microsoft.com/office/powerpoint/2010/main">
    <mc:Choice Requires="p14">
      <p:transition p14:dur="250" advClick="0" advTm="10000"/>
    </mc:Choice>
    <mc:Fallback xmlns="">
      <p:transition advClick="0" advTm="1000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http://www.travelingintuscany.com/images/art/necropolietrusca/tarquiniamonterozzi37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3037" y="0"/>
            <a:ext cx="9886949" cy="6045164"/>
          </a:xfrm>
          <a:prstGeom prst="rect">
            <a:avLst/>
          </a:prstGeom>
          <a:noFill/>
          <a:extLst>
            <a:ext uri="{909E8E84-426E-40DD-AFC4-6F175D3DCCD1}">
              <a14:hiddenFill xmlns:a14="http://schemas.microsoft.com/office/drawing/2010/main">
                <a:solidFill>
                  <a:srgbClr val="FFFFFF"/>
                </a:solidFill>
              </a14:hiddenFill>
            </a:ext>
          </a:extLst>
        </p:spPr>
      </p:pic>
      <p:pic>
        <p:nvPicPr>
          <p:cNvPr id="13317" name="Picture 5" descr="http://www.travelingintuscany.com/titels/artb.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2175" y="5103813"/>
            <a:ext cx="209550" cy="276225"/>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Travel guide for Tuscan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2175" y="5103813"/>
            <a:ext cx="971550" cy="2762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7"/>
          <p:cNvSpPr>
            <a:spLocks noChangeArrowheads="1"/>
          </p:cNvSpPr>
          <p:nvPr/>
        </p:nvSpPr>
        <p:spPr bwMode="auto">
          <a:xfrm>
            <a:off x="2162175" y="51038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Box 8"/>
          <p:cNvSpPr txBox="1"/>
          <p:nvPr/>
        </p:nvSpPr>
        <p:spPr>
          <a:xfrm>
            <a:off x="1443037" y="6045164"/>
            <a:ext cx="9286876" cy="923330"/>
          </a:xfrm>
          <a:prstGeom prst="rect">
            <a:avLst/>
          </a:prstGeom>
          <a:noFill/>
        </p:spPr>
        <p:txBody>
          <a:bodyPr wrap="square" rtlCol="0">
            <a:spAutoFit/>
          </a:bodyPr>
          <a:lstStyle/>
          <a:p>
            <a:r>
              <a:rPr lang="en-AU" dirty="0">
                <a:solidFill>
                  <a:srgbClr val="008000"/>
                </a:solidFill>
              </a:rPr>
              <a:t>The wide ceiling of the tomb is decorated with a brown and white </a:t>
            </a:r>
          </a:p>
          <a:p>
            <a:r>
              <a:rPr lang="en-AU" dirty="0">
                <a:solidFill>
                  <a:srgbClr val="008000"/>
                </a:solidFill>
              </a:rPr>
              <a:t>chessboard pattern.</a:t>
            </a:r>
            <a:br>
              <a:rPr lang="en-AU" dirty="0"/>
            </a:br>
            <a:endParaRPr lang="en-AU" dirty="0"/>
          </a:p>
        </p:txBody>
      </p:sp>
      <p:pic>
        <p:nvPicPr>
          <p:cNvPr id="13320" name="Picture 8" descr="art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09550" cy="276225"/>
          </a:xfrm>
          <a:prstGeom prst="rect">
            <a:avLst/>
          </a:prstGeom>
          <a:noFill/>
          <a:extLst>
            <a:ext uri="{909E8E84-426E-40DD-AFC4-6F175D3DCCD1}">
              <a14:hiddenFill xmlns:a14="http://schemas.microsoft.com/office/drawing/2010/main">
                <a:solidFill>
                  <a:srgbClr val="FFFFFF"/>
                </a:solidFill>
              </a14:hiddenFill>
            </a:ext>
          </a:extLst>
        </p:spPr>
      </p:pic>
      <p:pic>
        <p:nvPicPr>
          <p:cNvPr id="13321" name="Picture 9" descr="Travel guide for Tuscan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71550" cy="276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1649940"/>
      </p:ext>
    </p:extLst>
  </p:cSld>
  <p:clrMapOvr>
    <a:masterClrMapping/>
  </p:clrMapOvr>
  <mc:AlternateContent xmlns:mc="http://schemas.openxmlformats.org/markup-compatibility/2006" xmlns:p14="http://schemas.microsoft.com/office/powerpoint/2010/main">
    <mc:Choice Requires="p14">
      <p:transition p14:dur="250" advClick="0" advTm="10000"/>
    </mc:Choice>
    <mc:Fallback xmlns="">
      <p:transition advClick="0" advTm="1000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tarquinia-cerveteri.it/upload/images/gallery/tarquinia/Tarquinia_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816" y="172995"/>
            <a:ext cx="3637715" cy="6285469"/>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http://www.tarquinia-cerveteri.it/upload/images/gallery/tarquinia/Tarquinia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3304" y="1486414"/>
            <a:ext cx="7620000" cy="497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8160519"/>
      </p:ext>
    </p:extLst>
  </p:cSld>
  <p:clrMapOvr>
    <a:masterClrMapping/>
  </p:clrMapOvr>
  <mc:AlternateContent xmlns:mc="http://schemas.openxmlformats.org/markup-compatibility/2006" xmlns:p14="http://schemas.microsoft.com/office/powerpoint/2010/main">
    <mc:Choice Requires="p14">
      <p:transition p14:dur="250" advClick="0" advTm="10000"/>
    </mc:Choice>
    <mc:Fallback xmlns="">
      <p:transition advClick="0" advTm="1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7497" y="679731"/>
            <a:ext cx="3239716" cy="2013227"/>
          </a:xfrm>
        </p:spPr>
        <p:txBody>
          <a:bodyPr vert="horz" lIns="91440" tIns="45720" rIns="91440" bIns="45720" rtlCol="0" anchor="b">
            <a:normAutofit fontScale="90000"/>
          </a:bodyPr>
          <a:lstStyle/>
          <a:p>
            <a:pPr defTabSz="914400"/>
            <a:r>
              <a:rPr lang="en-US" sz="3200" kern="1200" dirty="0">
                <a:solidFill>
                  <a:srgbClr val="008000"/>
                </a:solidFill>
                <a:latin typeface="+mj-lt"/>
                <a:ea typeface="+mj-ea"/>
                <a:cs typeface="+mj-cs"/>
              </a:rPr>
              <a:t>Paperwhite Narcissus macro </a:t>
            </a:r>
            <a:r>
              <a:rPr lang="en-US" sz="3200" dirty="0">
                <a:solidFill>
                  <a:srgbClr val="008000"/>
                </a:solidFill>
              </a:rPr>
              <a:t>Flower.</a:t>
            </a:r>
            <a:br>
              <a:rPr lang="en-US" sz="3200" dirty="0">
                <a:solidFill>
                  <a:srgbClr val="008000"/>
                </a:solidFill>
              </a:rPr>
            </a:br>
            <a:br>
              <a:rPr lang="en-US" sz="3200" dirty="0">
                <a:solidFill>
                  <a:srgbClr val="008000"/>
                </a:solidFill>
              </a:rPr>
            </a:br>
            <a:r>
              <a:rPr lang="en-US" sz="3200" dirty="0">
                <a:solidFill>
                  <a:srgbClr val="008000"/>
                </a:solidFill>
              </a:rPr>
              <a:t>Narcissus flowers.</a:t>
            </a:r>
            <a:endParaRPr lang="en-US" sz="3200" kern="1200" dirty="0">
              <a:solidFill>
                <a:srgbClr val="008000"/>
              </a:solidFill>
              <a:latin typeface="+mj-lt"/>
              <a:ea typeface="+mj-ea"/>
              <a:cs typeface="+mj-cs"/>
            </a:endParaRPr>
          </a:p>
        </p:txBody>
      </p:sp>
      <p:pic>
        <p:nvPicPr>
          <p:cNvPr id="9218" name="Picture 2" descr="Narcissus.poeticus.1658.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0091" r="645" b="1"/>
          <a:stretch/>
        </p:blipFill>
        <p:spPr bwMode="auto">
          <a:xfrm>
            <a:off x="7812357" y="972235"/>
            <a:ext cx="3383280" cy="5047735"/>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Image result for narcissus flower with water drops"/>
          <p:cNvPicPr>
            <a:picLocks noChangeAspect="1" noChangeArrowheads="1"/>
          </p:cNvPicPr>
          <p:nvPr/>
        </p:nvPicPr>
        <p:blipFill rotWithShape="1">
          <a:blip r:embed="rId3">
            <a:extLst>
              <a:ext uri="{28A0092B-C50C-407E-A947-70E740481C1C}">
                <a14:useLocalDpi xmlns:a14="http://schemas.microsoft.com/office/drawing/2010/main" val="0"/>
              </a:ext>
            </a:extLst>
          </a:blip>
          <a:srcRect l="784" r="45972" b="1"/>
          <a:stretch/>
        </p:blipFill>
        <p:spPr bwMode="auto">
          <a:xfrm>
            <a:off x="4125081" y="972235"/>
            <a:ext cx="3383280" cy="5047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6232926"/>
      </p:ext>
    </p:extLst>
  </p:cSld>
  <p:clrMapOvr>
    <a:masterClrMapping/>
  </p:clrMapOvr>
  <mc:AlternateContent xmlns:mc="http://schemas.openxmlformats.org/markup-compatibility/2006" xmlns:p14="http://schemas.microsoft.com/office/powerpoint/2010/main">
    <mc:Choice Requires="p14">
      <p:transition p14:dur="250" advClick="0" advTm="10000"/>
    </mc:Choice>
    <mc:Fallback xmlns="">
      <p:transition advClick="0" advTm="1000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resu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9759" y="271463"/>
            <a:ext cx="7671370"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0394133"/>
      </p:ext>
    </p:extLst>
  </p:cSld>
  <p:clrMapOvr>
    <a:masterClrMapping/>
  </p:clrMapOvr>
  <mc:AlternateContent xmlns:mc="http://schemas.openxmlformats.org/markup-compatibility/2006" xmlns:p14="http://schemas.microsoft.com/office/powerpoint/2010/main">
    <mc:Choice Requires="p14">
      <p:transition p14:dur="250" advClick="0" advTm="10000"/>
    </mc:Choice>
    <mc:Fallback xmlns="">
      <p:transition advClick="0" advTm="1000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2" name="Straight Connector 71">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3" name="Rectangle 82">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6" name="Straight Connector 85">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7"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8"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Isosceles Triangle 88">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3" name="Isosceles Triangle 92">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4" name="Isosceles Triangle 93">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96" name="Rectangle 95">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8301227"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descr="Image resul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26310" y="1216843"/>
            <a:ext cx="7003562" cy="4420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893762"/>
      </p:ext>
    </p:extLst>
  </p:cSld>
  <p:clrMapOvr>
    <a:masterClrMapping/>
  </p:clrMapOvr>
  <mc:AlternateContent xmlns:mc="http://schemas.openxmlformats.org/markup-compatibility/2006" xmlns:p14="http://schemas.microsoft.com/office/powerpoint/2010/main">
    <mc:Choice Requires="p14">
      <p:transition p14:dur="250" advClick="0" advTm="10000"/>
    </mc:Choice>
    <mc:Fallback xmlns="">
      <p:transition advClick="0" advTm="1000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mage result for etruscan tomba delle leones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8712" y="1801813"/>
            <a:ext cx="6911834" cy="46704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00238" y="942975"/>
            <a:ext cx="7165974" cy="400110"/>
          </a:xfrm>
          <a:prstGeom prst="rect">
            <a:avLst/>
          </a:prstGeom>
          <a:noFill/>
        </p:spPr>
        <p:txBody>
          <a:bodyPr wrap="square" rtlCol="0">
            <a:spAutoFit/>
          </a:bodyPr>
          <a:lstStyle/>
          <a:p>
            <a:pPr algn="ctr"/>
            <a:r>
              <a:rPr lang="en-AU" sz="2000" dirty="0">
                <a:solidFill>
                  <a:srgbClr val="008000"/>
                </a:solidFill>
              </a:rPr>
              <a:t>Tomba delle Lionesses – The Tomb of the Lioness.</a:t>
            </a:r>
          </a:p>
        </p:txBody>
      </p:sp>
      <p:sp>
        <p:nvSpPr>
          <p:cNvPr id="5" name="TextBox 4"/>
          <p:cNvSpPr txBox="1"/>
          <p:nvPr/>
        </p:nvSpPr>
        <p:spPr>
          <a:xfrm>
            <a:off x="9615488" y="1943100"/>
            <a:ext cx="2214562" cy="1477328"/>
          </a:xfrm>
          <a:prstGeom prst="rect">
            <a:avLst/>
          </a:prstGeom>
          <a:noFill/>
        </p:spPr>
        <p:txBody>
          <a:bodyPr wrap="square" rtlCol="0">
            <a:spAutoFit/>
          </a:bodyPr>
          <a:lstStyle/>
          <a:p>
            <a:r>
              <a:rPr lang="en-AU" dirty="0"/>
              <a:t>The man is offering an egg which is a common symbol of the Etruscan afterlife.</a:t>
            </a:r>
          </a:p>
          <a:p>
            <a:r>
              <a:rPr lang="en-AU" dirty="0"/>
              <a:t>Rebirth!!</a:t>
            </a:r>
          </a:p>
        </p:txBody>
      </p:sp>
    </p:spTree>
    <p:extLst>
      <p:ext uri="{BB962C8B-B14F-4D97-AF65-F5344CB8AC3E}">
        <p14:creationId xmlns:p14="http://schemas.microsoft.com/office/powerpoint/2010/main" val="1208716479"/>
      </p:ext>
    </p:extLst>
  </p:cSld>
  <p:clrMapOvr>
    <a:masterClrMapping/>
  </p:clrMapOvr>
  <mc:AlternateContent xmlns:mc="http://schemas.openxmlformats.org/markup-compatibility/2006" xmlns:p14="http://schemas.microsoft.com/office/powerpoint/2010/main">
    <mc:Choice Requires="p14">
      <p:transition p14:dur="250" advClick="0" advTm="10000"/>
    </mc:Choice>
    <mc:Fallback xmlns="">
      <p:transition advClick="0" advTm="1000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travelingintuscany.com/images/art/necropolietrusca/tarquiniamonterozzi177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8040" y="0"/>
            <a:ext cx="6612397"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786813" y="271463"/>
            <a:ext cx="3143250" cy="2031325"/>
          </a:xfrm>
          <a:prstGeom prst="rect">
            <a:avLst/>
          </a:prstGeom>
          <a:noFill/>
        </p:spPr>
        <p:txBody>
          <a:bodyPr wrap="square" rtlCol="0">
            <a:spAutoFit/>
          </a:bodyPr>
          <a:lstStyle/>
          <a:p>
            <a:r>
              <a:rPr lang="en-AU" dirty="0"/>
              <a:t>Woman wearing a </a:t>
            </a:r>
            <a:r>
              <a:rPr lang="en-AU" dirty="0" err="1"/>
              <a:t>tutulus</a:t>
            </a:r>
            <a:r>
              <a:rPr lang="en-AU" dirty="0"/>
              <a:t>, detail of the rear wall of the Tomba delle </a:t>
            </a:r>
            <a:r>
              <a:rPr lang="en-AU" dirty="0" err="1"/>
              <a:t>Leonesse</a:t>
            </a:r>
            <a:r>
              <a:rPr lang="en-AU" dirty="0"/>
              <a:t>, Tarquinia</a:t>
            </a:r>
            <a:br>
              <a:rPr lang="en-AU" dirty="0"/>
            </a:br>
            <a:endParaRPr lang="en-AU" dirty="0"/>
          </a:p>
          <a:p>
            <a:br>
              <a:rPr lang="en-AU" dirty="0"/>
            </a:br>
            <a:endParaRPr lang="en-AU" dirty="0"/>
          </a:p>
        </p:txBody>
      </p:sp>
    </p:spTree>
    <p:extLst>
      <p:ext uri="{BB962C8B-B14F-4D97-AF65-F5344CB8AC3E}">
        <p14:creationId xmlns:p14="http://schemas.microsoft.com/office/powerpoint/2010/main" val="1064478511"/>
      </p:ext>
    </p:extLst>
  </p:cSld>
  <p:clrMapOvr>
    <a:masterClrMapping/>
  </p:clrMapOvr>
  <mc:AlternateContent xmlns:mc="http://schemas.openxmlformats.org/markup-compatibility/2006" xmlns:p14="http://schemas.microsoft.com/office/powerpoint/2010/main">
    <mc:Choice Requires="p14">
      <p:transition p14:dur="250" advClick="0" advTm="10000"/>
    </mc:Choice>
    <mc:Fallback xmlns="">
      <p:transition advClick="0" advTm="1000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travelingintuscany.com/images/art/necropolietrusca/tarquiniamonterozzi27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443" y="342900"/>
            <a:ext cx="9345428" cy="65151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872663" y="600075"/>
            <a:ext cx="1957387" cy="2492990"/>
          </a:xfrm>
          <a:prstGeom prst="rect">
            <a:avLst/>
          </a:prstGeom>
          <a:noFill/>
        </p:spPr>
        <p:txBody>
          <a:bodyPr wrap="square" rtlCol="0">
            <a:spAutoFit/>
          </a:bodyPr>
          <a:lstStyle/>
          <a:p>
            <a:r>
              <a:rPr lang="en-AU" sz="2000" dirty="0"/>
              <a:t>The young man carries a metal olpe, or jug, and in the young lady's right hand are castanets. </a:t>
            </a:r>
            <a:br>
              <a:rPr lang="en-AU" sz="2000" dirty="0"/>
            </a:br>
            <a:br>
              <a:rPr lang="en-AU" dirty="0"/>
            </a:br>
            <a:endParaRPr lang="en-AU" dirty="0"/>
          </a:p>
        </p:txBody>
      </p:sp>
    </p:spTree>
    <p:extLst>
      <p:ext uri="{BB962C8B-B14F-4D97-AF65-F5344CB8AC3E}">
        <p14:creationId xmlns:p14="http://schemas.microsoft.com/office/powerpoint/2010/main" val="755464778"/>
      </p:ext>
    </p:extLst>
  </p:cSld>
  <p:clrMapOvr>
    <a:masterClrMapping/>
  </p:clrMapOvr>
  <mc:AlternateContent xmlns:mc="http://schemas.openxmlformats.org/markup-compatibility/2006" xmlns:p14="http://schemas.microsoft.com/office/powerpoint/2010/main">
    <mc:Choice Requires="p14">
      <p:transition p14:dur="250" advClick="0" advTm="10000"/>
    </mc:Choice>
    <mc:Fallback xmlns="">
      <p:transition advClick="0" advTm="1000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sz="3200" dirty="0">
                <a:solidFill>
                  <a:srgbClr val="008000"/>
                </a:solidFill>
              </a:rPr>
              <a:t>Tomb of the Bulls, symbolic and not pornographic.</a:t>
            </a:r>
          </a:p>
        </p:txBody>
      </p:sp>
      <p:pic>
        <p:nvPicPr>
          <p:cNvPr id="2050" name="Picture 2" descr="http://www.mysteriousetruscans.com/bulls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889" y="2114551"/>
            <a:ext cx="5218462" cy="39243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mysteriousetruscans.com/theopompus/danc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7045" y="2114552"/>
            <a:ext cx="4936757" cy="3924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6854990"/>
      </p:ext>
    </p:extLst>
  </p:cSld>
  <p:clrMapOvr>
    <a:masterClrMapping/>
  </p:clrMapOvr>
  <mc:AlternateContent xmlns:mc="http://schemas.openxmlformats.org/markup-compatibility/2006" xmlns:p14="http://schemas.microsoft.com/office/powerpoint/2010/main">
    <mc:Choice Requires="p14">
      <p:transition p14:dur="250" advClick="0" advTm="10000"/>
    </mc:Choice>
    <mc:Fallback xmlns="">
      <p:transition advClick="0" advTm="1000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lick on a portion of the picture to magnif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405" y="1431163"/>
            <a:ext cx="8092389" cy="519823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0" y="-1431159"/>
            <a:ext cx="121920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effectLst/>
                <a:latin typeface="Times New Roman" panose="02020603050405020304" pitchFamily="18" charset="0"/>
                <a:cs typeface="Times New Roman" panose="02020603050405020304" pitchFamily="18" charset="0"/>
              </a:rPr>
              <a:t>T</a:t>
            </a:r>
            <a:r>
              <a:rPr kumimoji="0" lang="en-US" altLang="en-US" sz="1800" b="0" i="0" u="none" strike="noStrike" cap="none" normalizeH="0" baseline="0" dirty="0" bmk="">
                <a:ln>
                  <a:noFill/>
                </a:ln>
                <a:effectLst/>
                <a:latin typeface="Times New Roman" panose="02020603050405020304" pitchFamily="18" charset="0"/>
                <a:cs typeface="Times New Roman" panose="02020603050405020304" pitchFamily="18" charset="0"/>
              </a:rPr>
              <a:t>he frescos on this tomb are characterised by fertility symbols, although the meaning of some of the symbolism is not entirely clear. The panel on the left depicts a heterosexual scene involving two couples, whereas the scene on the right depicts a homosexual scene. This has been variously interpreted. It is noted that the bull on the right has an aggressive pose, whereas the bull on the left is completed passive, which has been interpreted by some authors as a disapproval of homosexuality. Note also that the bulls have human faces, possibly indicating some mythological context. </a:t>
            </a:r>
            <a:r>
              <a:rPr kumimoji="0" lang="en-US" altLang="en-US" sz="1800" b="0" i="0" u="none" strike="noStrike" cap="none" normalizeH="0" baseline="0" dirty="0">
                <a:ln>
                  <a:noFill/>
                </a:ln>
                <a:effectLst/>
              </a:rPr>
              <a:t> </a:t>
            </a:r>
            <a:endParaRPr kumimoji="0" lang="en-US" altLang="en-US" sz="18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1104808225"/>
      </p:ext>
    </p:extLst>
  </p:cSld>
  <p:clrMapOvr>
    <a:masterClrMapping/>
  </p:clrMapOvr>
  <mc:AlternateContent xmlns:mc="http://schemas.openxmlformats.org/markup-compatibility/2006" xmlns:p14="http://schemas.microsoft.com/office/powerpoint/2010/main">
    <mc:Choice Requires="p14">
      <p:transition p14:dur="250" advClick="0" advTm="10000"/>
    </mc:Choice>
    <mc:Fallback xmlns="">
      <p:transition advClick="0" advTm="1000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b="1" dirty="0">
                <a:solidFill>
                  <a:srgbClr val="008000"/>
                </a:solidFill>
              </a:rPr>
              <a:t>Achilles and Troilus.</a:t>
            </a:r>
            <a:br>
              <a:rPr lang="en-AU" b="1" dirty="0"/>
            </a:br>
            <a:endParaRPr lang="en-AU" dirty="0"/>
          </a:p>
        </p:txBody>
      </p:sp>
      <p:pic>
        <p:nvPicPr>
          <p:cNvPr id="4098" name="Picture 2" descr="http://www.mysteriousetruscans.com/bull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0400" y="2771775"/>
            <a:ext cx="9529004"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56307"/>
      </p:ext>
    </p:extLst>
  </p:cSld>
  <p:clrMapOvr>
    <a:masterClrMapping/>
  </p:clrMapOvr>
  <mc:AlternateContent xmlns:mc="http://schemas.openxmlformats.org/markup-compatibility/2006" xmlns:p14="http://schemas.microsoft.com/office/powerpoint/2010/main">
    <mc:Choice Requires="p14">
      <p:transition p14:dur="250" advClick="0" advTm="10000"/>
    </mc:Choice>
    <mc:Fallback xmlns="">
      <p:transition advClick="0" advTm="1000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mysteriousetruscans.com/bull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8940" y="142875"/>
            <a:ext cx="8905725" cy="6555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0743803"/>
      </p:ext>
    </p:extLst>
  </p:cSld>
  <p:clrMapOvr>
    <a:masterClrMapping/>
  </p:clrMapOvr>
  <mc:AlternateContent xmlns:mc="http://schemas.openxmlformats.org/markup-compatibility/2006" xmlns:p14="http://schemas.microsoft.com/office/powerpoint/2010/main">
    <mc:Choice Requires="p14">
      <p:transition p14:dur="250" advClick="0" advTm="10000"/>
    </mc:Choice>
    <mc:Fallback xmlns="">
      <p:transition advClick="0" advTm="1000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90A61547-2555-4DE2-A37F-A53E549174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4" name="Straight Connector 73">
              <a:extLst>
                <a:ext uri="{FF2B5EF4-FFF2-40B4-BE49-F238E27FC236}">
                  <a16:creationId xmlns:a16="http://schemas.microsoft.com/office/drawing/2014/main" id="{5C2447E0-8F0D-479C-94E4-82BC8EB68C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1F943397-DCDD-44CB-BBA9-9510B7698DD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6" name="Rectangle 23">
              <a:extLst>
                <a:ext uri="{FF2B5EF4-FFF2-40B4-BE49-F238E27FC236}">
                  <a16:creationId xmlns:a16="http://schemas.microsoft.com/office/drawing/2014/main" id="{E2630ADC-31DB-4C48-AC4A-DAAE5A7B8E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5">
              <a:extLst>
                <a:ext uri="{FF2B5EF4-FFF2-40B4-BE49-F238E27FC236}">
                  <a16:creationId xmlns:a16="http://schemas.microsoft.com/office/drawing/2014/main" id="{2CA5C44E-F54E-47E0-8989-4D8686B33C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Isosceles Triangle 77">
              <a:extLst>
                <a:ext uri="{FF2B5EF4-FFF2-40B4-BE49-F238E27FC236}">
                  <a16:creationId xmlns:a16="http://schemas.microsoft.com/office/drawing/2014/main" id="{FF54E15E-830B-4375-A239-4C51954DEA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7">
              <a:extLst>
                <a:ext uri="{FF2B5EF4-FFF2-40B4-BE49-F238E27FC236}">
                  <a16:creationId xmlns:a16="http://schemas.microsoft.com/office/drawing/2014/main" id="{CB37E322-FF7E-4872-BD6B-50A48CBEA5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8">
              <a:extLst>
                <a:ext uri="{FF2B5EF4-FFF2-40B4-BE49-F238E27FC236}">
                  <a16:creationId xmlns:a16="http://schemas.microsoft.com/office/drawing/2014/main" id="{710D0C1E-D2F8-45B2-AE14-1AC8E976F7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9">
              <a:extLst>
                <a:ext uri="{FF2B5EF4-FFF2-40B4-BE49-F238E27FC236}">
                  <a16:creationId xmlns:a16="http://schemas.microsoft.com/office/drawing/2014/main" id="{3216331B-17D0-4167-ABD2-B2198058C2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A53A7A96-3806-4BB3-91DE-6EED48AC78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Isosceles Triangle 82">
              <a:extLst>
                <a:ext uri="{FF2B5EF4-FFF2-40B4-BE49-F238E27FC236}">
                  <a16:creationId xmlns:a16="http://schemas.microsoft.com/office/drawing/2014/main" id="{F8C2B86C-EE71-466E-8991-503F9C9C1B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985968" y="4473225"/>
            <a:ext cx="8288035" cy="1095059"/>
          </a:xfrm>
        </p:spPr>
        <p:txBody>
          <a:bodyPr vert="horz" lIns="91440" tIns="45720" rIns="91440" bIns="45720" rtlCol="0" anchor="b">
            <a:normAutofit/>
          </a:bodyPr>
          <a:lstStyle/>
          <a:p>
            <a:pPr algn="ctr">
              <a:lnSpc>
                <a:spcPct val="90000"/>
              </a:lnSpc>
            </a:pPr>
            <a:r>
              <a:rPr lang="en-US" sz="3400"/>
              <a:t>Etruscan leather boots and sandals.   </a:t>
            </a:r>
            <a:br>
              <a:rPr lang="en-US" sz="3400"/>
            </a:br>
            <a:r>
              <a:rPr lang="en-US" sz="3400"/>
              <a:t>P. 121:11</a:t>
            </a:r>
          </a:p>
        </p:txBody>
      </p:sp>
      <p:pic>
        <p:nvPicPr>
          <p:cNvPr id="1028" name="Picture 4" descr="Image result for etruscan boots"/>
          <p:cNvPicPr>
            <a:picLocks noChangeAspect="1" noChangeArrowheads="1"/>
          </p:cNvPicPr>
          <p:nvPr/>
        </p:nvPicPr>
        <p:blipFill rotWithShape="1">
          <a:blip r:embed="rId2">
            <a:extLst>
              <a:ext uri="{28A0092B-C50C-407E-A947-70E740481C1C}">
                <a14:useLocalDpi xmlns:a14="http://schemas.microsoft.com/office/drawing/2010/main" val="0"/>
              </a:ext>
            </a:extLst>
          </a:blip>
          <a:srcRect t="11280" b="5576"/>
          <a:stretch/>
        </p:blipFill>
        <p:spPr bwMode="auto">
          <a:xfrm>
            <a:off x="1504443" y="934221"/>
            <a:ext cx="2992760" cy="331773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2.bp.blogspot.com/_2D5vZOZnXYQ/TRkh3FbsEYI/AAAAAAAAAOM/rtAGiTLAdnw/s320/peak+toed+boots.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60912" y="934221"/>
            <a:ext cx="3596461" cy="3317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308347"/>
      </p:ext>
    </p:extLst>
  </p:cSld>
  <p:clrMapOvr>
    <a:masterClrMapping/>
  </p:clrMapOvr>
  <mc:AlternateContent xmlns:mc="http://schemas.openxmlformats.org/markup-compatibility/2006" xmlns:p14="http://schemas.microsoft.com/office/powerpoint/2010/main">
    <mc:Choice Requires="p14">
      <p:transition p14:dur="250" advClick="0" advTm="10000"/>
    </mc:Choice>
    <mc:Fallback xmlns="">
      <p:transition advClick="0" advTm="1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337497" y="679731"/>
            <a:ext cx="3124151" cy="373654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600" dirty="0">
                <a:solidFill>
                  <a:srgbClr val="008000"/>
                </a:solidFill>
                <a:latin typeface="+mj-lt"/>
                <a:ea typeface="+mj-ea"/>
                <a:cs typeface="+mj-cs"/>
              </a:rPr>
              <a:t>Etruscans history starts in Caere</a:t>
            </a:r>
          </a:p>
        </p:txBody>
      </p:sp>
      <p:pic>
        <p:nvPicPr>
          <p:cNvPr id="1030" name="Picture 6" descr="Image result for etruscan empire map"/>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125081" y="1442763"/>
            <a:ext cx="3383280" cy="410667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etruscan empire map"/>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12357" y="1483051"/>
            <a:ext cx="3383280" cy="4026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086796"/>
      </p:ext>
    </p:extLst>
  </p:cSld>
  <p:clrMapOvr>
    <a:masterClrMapping/>
  </p:clrMapOvr>
  <mc:AlternateContent xmlns:mc="http://schemas.openxmlformats.org/markup-compatibility/2006" xmlns:p14="http://schemas.microsoft.com/office/powerpoint/2010/main">
    <mc:Choice Requires="p14">
      <p:transition p14:dur="250" advClick="0" advTm="10000"/>
    </mc:Choice>
    <mc:Fallback xmlns="">
      <p:transition advClick="0" advTm="1000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2" name="Straight Connector 71">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4974337" y="1265314"/>
            <a:ext cx="4299666" cy="3249131"/>
          </a:xfrm>
        </p:spPr>
        <p:txBody>
          <a:bodyPr vert="horz" lIns="91440" tIns="45720" rIns="91440" bIns="45720" rtlCol="0" anchor="b">
            <a:normAutofit/>
          </a:bodyPr>
          <a:lstStyle/>
          <a:p>
            <a:r>
              <a:rPr lang="en-US" sz="5400" kern="1200" dirty="0">
                <a:solidFill>
                  <a:schemeClr val="accent1"/>
                </a:solidFill>
                <a:latin typeface="+mj-lt"/>
                <a:ea typeface="+mj-ea"/>
                <a:cs typeface="+mj-cs"/>
              </a:rPr>
              <a:t>An augur, a  religious leader.</a:t>
            </a:r>
          </a:p>
        </p:txBody>
      </p:sp>
      <p:sp>
        <p:nvSpPr>
          <p:cNvPr id="83" name="Isosceles Triangle 82">
            <a:extLst>
              <a:ext uri="{FF2B5EF4-FFF2-40B4-BE49-F238E27FC236}">
                <a16:creationId xmlns:a16="http://schemas.microsoft.com/office/drawing/2014/main" id="{5A7802B6-FF37-40CF-A7E2-6F2A0D9A9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2050" name="Picture 2" descr="http://www.mysteriousetruscans.com/augurs1.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11174" y="1265315"/>
            <a:ext cx="3143121" cy="4335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469101"/>
      </p:ext>
    </p:extLst>
  </p:cSld>
  <p:clrMapOvr>
    <a:masterClrMapping/>
  </p:clrMapOvr>
  <mc:AlternateContent xmlns:mc="http://schemas.openxmlformats.org/markup-compatibility/2006" xmlns:p14="http://schemas.microsoft.com/office/powerpoint/2010/main">
    <mc:Choice Requires="p14">
      <p:transition p14:dur="250" advClick="0" advTm="10000"/>
    </mc:Choice>
    <mc:Fallback xmlns="">
      <p:transition advClick="0" advTm="1000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AU" sz="3600" b="1" dirty="0"/>
            </a:br>
            <a:r>
              <a:rPr lang="en-AU" sz="3600" b="1" dirty="0"/>
              <a:t>The Tomb of The Augurs</a:t>
            </a:r>
            <a:br>
              <a:rPr lang="en-AU" sz="3600" b="1" dirty="0"/>
            </a:br>
            <a:r>
              <a:rPr lang="en-AU" sz="3600" b="1" dirty="0"/>
              <a:t>Tomba Dei Augures.</a:t>
            </a:r>
            <a:br>
              <a:rPr lang="en-AU" sz="3600" b="1" dirty="0"/>
            </a:br>
            <a:r>
              <a:rPr lang="en-AU" sz="2200" b="1" dirty="0"/>
              <a:t>Period: 530 - 480 BC</a:t>
            </a:r>
            <a:br>
              <a:rPr lang="en-AU" sz="2200" b="1" dirty="0"/>
            </a:br>
            <a:br>
              <a:rPr lang="en-AU" sz="2200" b="1" dirty="0"/>
            </a:br>
            <a:endParaRPr lang="en-AU" sz="2200" dirty="0"/>
          </a:p>
        </p:txBody>
      </p:sp>
      <p:pic>
        <p:nvPicPr>
          <p:cNvPr id="1028" name="Picture 4" descr="http://www.mysteriousetruscans.com/augersrec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192" y="2819399"/>
            <a:ext cx="5442262" cy="360149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mysteriousetruscans.com/augurspla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1078" y="2357438"/>
            <a:ext cx="6041357" cy="2943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0323917"/>
      </p:ext>
    </p:extLst>
  </p:cSld>
  <p:clrMapOvr>
    <a:masterClrMapping/>
  </p:clrMapOvr>
  <mc:AlternateContent xmlns:mc="http://schemas.openxmlformats.org/markup-compatibility/2006" xmlns:p14="http://schemas.microsoft.com/office/powerpoint/2010/main">
    <mc:Choice Requires="p14">
      <p:transition p14:dur="250" advClick="0" advTm="10000"/>
    </mc:Choice>
    <mc:Fallback xmlns="">
      <p:transition advClick="0" advTm="1000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2" name="Straight Connector 71">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extBox 1"/>
          <p:cNvSpPr txBox="1"/>
          <p:nvPr/>
        </p:nvSpPr>
        <p:spPr>
          <a:xfrm>
            <a:off x="985969" y="4473227"/>
            <a:ext cx="8288032" cy="1096648"/>
          </a:xfrm>
          <a:prstGeom prst="rect">
            <a:avLst/>
          </a:prstGeom>
        </p:spPr>
        <p:txBody>
          <a:bodyPr vert="horz" lIns="91440" tIns="45720" rIns="91440" bIns="45720" rtlCol="0" anchor="b">
            <a:normAutofit/>
          </a:bodyPr>
          <a:lstStyle/>
          <a:p>
            <a:pPr algn="ctr">
              <a:spcBef>
                <a:spcPct val="0"/>
              </a:spcBef>
              <a:spcAft>
                <a:spcPts val="600"/>
              </a:spcAft>
            </a:pPr>
            <a:r>
              <a:rPr lang="en-US" sz="3200" dirty="0">
                <a:solidFill>
                  <a:schemeClr val="accent1"/>
                </a:solidFill>
                <a:latin typeface="+mj-lt"/>
                <a:ea typeface="+mj-ea"/>
                <a:cs typeface="+mj-cs"/>
              </a:rPr>
              <a:t>Possibly funerary games.</a:t>
            </a:r>
          </a:p>
        </p:txBody>
      </p:sp>
      <p:pic>
        <p:nvPicPr>
          <p:cNvPr id="3074" name="Picture 2" descr="http://www.mysteriousetruscans.com/augurs.jpg"/>
          <p:cNvPicPr>
            <a:picLocks noChangeAspect="1" noChangeArrowheads="1"/>
          </p:cNvPicPr>
          <p:nvPr/>
        </p:nvPicPr>
        <p:blipFill rotWithShape="1">
          <a:blip r:embed="rId2">
            <a:extLst>
              <a:ext uri="{28A0092B-C50C-407E-A947-70E740481C1C}">
                <a14:useLocalDpi xmlns:a14="http://schemas.microsoft.com/office/drawing/2010/main" val="0"/>
              </a:ext>
            </a:extLst>
          </a:blip>
          <a:srcRect t="160" r="2" b="2"/>
          <a:stretch/>
        </p:blipFill>
        <p:spPr bwMode="auto">
          <a:xfrm>
            <a:off x="677334" y="468621"/>
            <a:ext cx="8274669" cy="3635025"/>
          </a:xfrm>
          <a:custGeom>
            <a:avLst/>
            <a:gdLst/>
            <a:ahLst/>
            <a:cxnLst/>
            <a:rect l="l" t="t" r="r" b="b"/>
            <a:pathLst>
              <a:path w="8274669" h="3635025">
                <a:moveTo>
                  <a:pt x="540554" y="0"/>
                </a:moveTo>
                <a:lnTo>
                  <a:pt x="8274669" y="0"/>
                </a:lnTo>
                <a:lnTo>
                  <a:pt x="8274669" y="3635025"/>
                </a:lnTo>
                <a:lnTo>
                  <a:pt x="0" y="3635025"/>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366750"/>
      </p:ext>
    </p:extLst>
  </p:cSld>
  <p:clrMapOvr>
    <a:masterClrMapping/>
  </p:clrMapOvr>
  <mc:AlternateContent xmlns:mc="http://schemas.openxmlformats.org/markup-compatibility/2006" xmlns:p14="http://schemas.microsoft.com/office/powerpoint/2010/main">
    <mc:Choice Requires="p14">
      <p:transition p14:dur="250" advClick="0" advTm="10000"/>
    </mc:Choice>
    <mc:Fallback xmlns="">
      <p:transition advClick="0" advTm="1000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5EA39187-0197-4C1D-BE4A-06B353C7B2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4" name="Straight Connector 73">
              <a:extLst>
                <a:ext uri="{FF2B5EF4-FFF2-40B4-BE49-F238E27FC236}">
                  <a16:creationId xmlns:a16="http://schemas.microsoft.com/office/drawing/2014/main" id="{9E0FD730-D6BC-440A-89CF-7AA0C22C2F2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31382DE6-64CB-4577-89E8-47941290A9D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6" name="Rectangle 23">
              <a:extLst>
                <a:ext uri="{FF2B5EF4-FFF2-40B4-BE49-F238E27FC236}">
                  <a16:creationId xmlns:a16="http://schemas.microsoft.com/office/drawing/2014/main" id="{3ABD17EF-A676-4770-A8C8-E83BA02300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5">
              <a:extLst>
                <a:ext uri="{FF2B5EF4-FFF2-40B4-BE49-F238E27FC236}">
                  <a16:creationId xmlns:a16="http://schemas.microsoft.com/office/drawing/2014/main" id="{380D4582-A9DE-4A6E-8537-EFC4F860C3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Isosceles Triangle 77">
              <a:extLst>
                <a:ext uri="{FF2B5EF4-FFF2-40B4-BE49-F238E27FC236}">
                  <a16:creationId xmlns:a16="http://schemas.microsoft.com/office/drawing/2014/main" id="{D66B8CF3-0959-4E8D-8F3A-AF62F21D9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7">
              <a:extLst>
                <a:ext uri="{FF2B5EF4-FFF2-40B4-BE49-F238E27FC236}">
                  <a16:creationId xmlns:a16="http://schemas.microsoft.com/office/drawing/2014/main" id="{97D4D559-2783-4E84-BB73-7F51D0235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8">
              <a:extLst>
                <a:ext uri="{FF2B5EF4-FFF2-40B4-BE49-F238E27FC236}">
                  <a16:creationId xmlns:a16="http://schemas.microsoft.com/office/drawing/2014/main" id="{8834FE36-E841-40B5-9465-1CFC99ED55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9">
              <a:extLst>
                <a:ext uri="{FF2B5EF4-FFF2-40B4-BE49-F238E27FC236}">
                  <a16:creationId xmlns:a16="http://schemas.microsoft.com/office/drawing/2014/main" id="{1A4197A1-AE79-4DC1-9E3A-845B40BA8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326F6688-CBD0-42EE-9B90-25100FE893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Isosceles Triangle 82">
              <a:extLst>
                <a:ext uri="{FF2B5EF4-FFF2-40B4-BE49-F238E27FC236}">
                  <a16:creationId xmlns:a16="http://schemas.microsoft.com/office/drawing/2014/main" id="{EF23F9BB-FC2E-48BA-8E63-A4436C28DA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985968" y="4473226"/>
            <a:ext cx="8288035" cy="1096650"/>
          </a:xfrm>
        </p:spPr>
        <p:txBody>
          <a:bodyPr vert="horz" lIns="91440" tIns="45720" rIns="91440" bIns="45720" rtlCol="0" anchor="b">
            <a:normAutofit/>
          </a:bodyPr>
          <a:lstStyle/>
          <a:p>
            <a:pPr>
              <a:lnSpc>
                <a:spcPct val="90000"/>
              </a:lnSpc>
            </a:pPr>
            <a:r>
              <a:rPr lang="en-US" sz="1200" b="1"/>
              <a:t>probably part of the funerary games, and depicts a masked figure holding a rope in his hand. The rope is attached to the collar of a dog. When the Phersu (masked person) pulls on the rope, a nail on the dog's collar bites into its neck, enraging the animal and causing it to attack a tethered man, possibly a condemned criminal. Up until recently the names of the characters could be read.</a:t>
            </a:r>
            <a:br>
              <a:rPr lang="en-US" sz="1200" b="1"/>
            </a:br>
            <a:endParaRPr lang="en-US" sz="1200"/>
          </a:p>
        </p:txBody>
      </p:sp>
      <p:pic>
        <p:nvPicPr>
          <p:cNvPr id="4100" name="Picture 4" descr="http://www.mysteriousetruscans.com/phersuaugurs.jpg"/>
          <p:cNvPicPr>
            <a:picLocks noChangeAspect="1" noChangeArrowheads="1"/>
          </p:cNvPicPr>
          <p:nvPr/>
        </p:nvPicPr>
        <p:blipFill rotWithShape="1">
          <a:blip r:embed="rId2">
            <a:extLst>
              <a:ext uri="{28A0092B-C50C-407E-A947-70E740481C1C}">
                <a14:useLocalDpi xmlns:a14="http://schemas.microsoft.com/office/drawing/2010/main" val="0"/>
              </a:ext>
            </a:extLst>
          </a:blip>
          <a:srcRect t="8346" b="24676"/>
          <a:stretch/>
        </p:blipFill>
        <p:spPr bwMode="auto">
          <a:xfrm>
            <a:off x="985969" y="609600"/>
            <a:ext cx="4029716" cy="363502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www.mysteriousetruscans.com/random/image10.jpg"/>
          <p:cNvPicPr>
            <a:picLocks noChangeAspect="1" noChangeArrowheads="1"/>
          </p:cNvPicPr>
          <p:nvPr/>
        </p:nvPicPr>
        <p:blipFill rotWithShape="1">
          <a:blip r:embed="rId3">
            <a:extLst>
              <a:ext uri="{28A0092B-C50C-407E-A947-70E740481C1C}">
                <a14:useLocalDpi xmlns:a14="http://schemas.microsoft.com/office/drawing/2010/main" val="0"/>
              </a:ext>
            </a:extLst>
          </a:blip>
          <a:srcRect r="33208" b="-1"/>
          <a:stretch/>
        </p:blipFill>
        <p:spPr bwMode="auto">
          <a:xfrm>
            <a:off x="5244286" y="608009"/>
            <a:ext cx="4029716" cy="3635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5792104"/>
      </p:ext>
    </p:extLst>
  </p:cSld>
  <p:clrMapOvr>
    <a:masterClrMapping/>
  </p:clrMapOvr>
  <mc:AlternateContent xmlns:mc="http://schemas.openxmlformats.org/markup-compatibility/2006" xmlns:p14="http://schemas.microsoft.com/office/powerpoint/2010/main">
    <mc:Choice Requires="p14">
      <p:transition p14:dur="250" advClick="0" advTm="10000"/>
    </mc:Choice>
    <mc:Fallback xmlns="">
      <p:transition advClick="0" advTm="1000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Picture 2" descr="https://upload.wikimedia.org/wikipedia/commons/thumb/a/a8/Phersu.jpg/299px-Phersu.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2" b="17053"/>
          <a:stretch/>
        </p:blipFill>
        <p:spPr bwMode="auto">
          <a:xfrm>
            <a:off x="2294470" y="612648"/>
            <a:ext cx="5608830" cy="5632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125869"/>
      </p:ext>
    </p:extLst>
  </p:cSld>
  <p:clrMapOvr>
    <a:masterClrMapping/>
  </p:clrMapOvr>
  <mc:AlternateContent xmlns:mc="http://schemas.openxmlformats.org/markup-compatibility/2006" xmlns:p14="http://schemas.microsoft.com/office/powerpoint/2010/main">
    <mc:Choice Requires="p14">
      <p:transition p14:dur="250" advClick="0" advTm="10000"/>
    </mc:Choice>
    <mc:Fallback xmlns="">
      <p:transition advClick="0" advTm="1000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sz="3200" b="1" dirty="0">
                <a:solidFill>
                  <a:srgbClr val="008000"/>
                </a:solidFill>
              </a:rPr>
              <a:t>The Tomb of The Typhon.</a:t>
            </a:r>
          </a:p>
        </p:txBody>
      </p:sp>
      <p:pic>
        <p:nvPicPr>
          <p:cNvPr id="5122" name="Picture 2" descr="http://www.mysteriousetruscans.com/typho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829" y="2000250"/>
            <a:ext cx="4546896" cy="410051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mysteriousetruscans.com/typhon2.jpg"/>
          <p:cNvPicPr>
            <a:picLocks noChangeAspect="1" noChangeArrowheads="1"/>
          </p:cNvPicPr>
          <p:nvPr/>
        </p:nvPicPr>
        <p:blipFill rotWithShape="1">
          <a:blip r:embed="rId3">
            <a:extLst>
              <a:ext uri="{28A0092B-C50C-407E-A947-70E740481C1C}">
                <a14:useLocalDpi xmlns:a14="http://schemas.microsoft.com/office/drawing/2010/main" val="0"/>
              </a:ext>
            </a:extLst>
          </a:blip>
          <a:srcRect l="7196" r="-4673"/>
          <a:stretch/>
        </p:blipFill>
        <p:spPr bwMode="auto">
          <a:xfrm>
            <a:off x="6114496" y="2000250"/>
            <a:ext cx="5239306" cy="42195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14463" y="6219825"/>
            <a:ext cx="8643937" cy="369332"/>
          </a:xfrm>
          <a:prstGeom prst="rect">
            <a:avLst/>
          </a:prstGeom>
          <a:noFill/>
        </p:spPr>
        <p:txBody>
          <a:bodyPr wrap="square" rtlCol="0">
            <a:spAutoFit/>
          </a:bodyPr>
          <a:lstStyle/>
          <a:p>
            <a:r>
              <a:rPr lang="en-AU" dirty="0">
                <a:solidFill>
                  <a:srgbClr val="008000"/>
                </a:solidFill>
              </a:rPr>
              <a:t>Rare example of he late Etruscan period -  when Romans ruled Etruria </a:t>
            </a:r>
          </a:p>
        </p:txBody>
      </p:sp>
    </p:spTree>
    <p:extLst>
      <p:ext uri="{BB962C8B-B14F-4D97-AF65-F5344CB8AC3E}">
        <p14:creationId xmlns:p14="http://schemas.microsoft.com/office/powerpoint/2010/main" val="4208374812"/>
      </p:ext>
    </p:extLst>
  </p:cSld>
  <p:clrMapOvr>
    <a:masterClrMapping/>
  </p:clrMapOvr>
  <mc:AlternateContent xmlns:mc="http://schemas.openxmlformats.org/markup-compatibility/2006" xmlns:p14="http://schemas.microsoft.com/office/powerpoint/2010/main">
    <mc:Choice Requires="p14">
      <p:transition p14:dur="250" advClick="0" advTm="10000"/>
    </mc:Choice>
    <mc:Fallback xmlns="">
      <p:transition advClick="0" advTm="10000"/>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2" name="Straight Connector 71">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1026" name="Picture 2" descr="Isis Tomb (1).JPG"/>
          <p:cNvPicPr>
            <a:picLocks noChangeAspect="1" noChangeArrowheads="1"/>
          </p:cNvPicPr>
          <p:nvPr/>
        </p:nvPicPr>
        <p:blipFill rotWithShape="1">
          <a:blip r:embed="rId2">
            <a:extLst>
              <a:ext uri="{28A0092B-C50C-407E-A947-70E740481C1C}">
                <a14:useLocalDpi xmlns:a14="http://schemas.microsoft.com/office/drawing/2010/main" val="0"/>
              </a:ext>
            </a:extLst>
          </a:blip>
          <a:srcRect l="6328" t="3013" b="7680"/>
          <a:stretch/>
        </p:blipFill>
        <p:spPr bwMode="auto">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380563" y="1678665"/>
            <a:ext cx="3887839" cy="2372168"/>
          </a:xfrm>
        </p:spPr>
        <p:txBody>
          <a:bodyPr vert="horz" lIns="91440" tIns="45720" rIns="91440" bIns="45720" rtlCol="0" anchor="b">
            <a:normAutofit/>
          </a:bodyPr>
          <a:lstStyle/>
          <a:p>
            <a:pPr algn="r">
              <a:lnSpc>
                <a:spcPct val="90000"/>
              </a:lnSpc>
            </a:pPr>
            <a:r>
              <a:rPr lang="en-US" sz="3800" dirty="0"/>
              <a:t>Tomb of Isis from Vulci.  Now in British Museum.</a:t>
            </a:r>
          </a:p>
        </p:txBody>
      </p:sp>
    </p:spTree>
    <p:extLst>
      <p:ext uri="{BB962C8B-B14F-4D97-AF65-F5344CB8AC3E}">
        <p14:creationId xmlns:p14="http://schemas.microsoft.com/office/powerpoint/2010/main" val="3745455080"/>
      </p:ext>
    </p:extLst>
  </p:cSld>
  <p:clrMapOvr>
    <a:masterClrMapping/>
  </p:clrMapOvr>
  <mc:AlternateContent xmlns:mc="http://schemas.openxmlformats.org/markup-compatibility/2006" xmlns:p14="http://schemas.microsoft.com/office/powerpoint/2010/main">
    <mc:Choice Requires="p14">
      <p:transition p14:dur="250" advClick="0" advTm="10000"/>
    </mc:Choice>
    <mc:Fallback xmlns="">
      <p:transition advClick="0" advTm="10000"/>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ffiti on a wall&#10;&#10;Description automatically generated">
            <a:extLst>
              <a:ext uri="{FF2B5EF4-FFF2-40B4-BE49-F238E27FC236}">
                <a16:creationId xmlns:a16="http://schemas.microsoft.com/office/drawing/2014/main" id="{3D7AF9A5-1D78-4F41-9425-2624EBB831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7741" y="1465545"/>
            <a:ext cx="7966017" cy="4503455"/>
          </a:xfrm>
          <a:prstGeom prst="rect">
            <a:avLst/>
          </a:prstGeom>
        </p:spPr>
      </p:pic>
      <p:sp>
        <p:nvSpPr>
          <p:cNvPr id="25" name="TextBox 24">
            <a:extLst>
              <a:ext uri="{FF2B5EF4-FFF2-40B4-BE49-F238E27FC236}">
                <a16:creationId xmlns:a16="http://schemas.microsoft.com/office/drawing/2014/main" id="{AF5F23DC-A222-4BEB-BA73-DCC3CF03C617}"/>
              </a:ext>
            </a:extLst>
          </p:cNvPr>
          <p:cNvSpPr txBox="1"/>
          <p:nvPr/>
        </p:nvSpPr>
        <p:spPr>
          <a:xfrm>
            <a:off x="1480159" y="503129"/>
            <a:ext cx="8186355" cy="646331"/>
          </a:xfrm>
          <a:prstGeom prst="rect">
            <a:avLst/>
          </a:prstGeom>
          <a:noFill/>
        </p:spPr>
        <p:txBody>
          <a:bodyPr wrap="square" rtlCol="0">
            <a:spAutoFit/>
          </a:bodyPr>
          <a:lstStyle/>
          <a:p>
            <a:r>
              <a:rPr lang="en-GB" dirty="0">
                <a:solidFill>
                  <a:srgbClr val="008000"/>
                </a:solidFill>
              </a:rPr>
              <a:t>A </a:t>
            </a:r>
            <a:r>
              <a:rPr lang="en-GB" dirty="0">
                <a:solidFill>
                  <a:srgbClr val="008000"/>
                </a:solidFill>
                <a:hlinkClick r:id="rId3">
                  <a:extLst>
                    <a:ext uri="{A12FA001-AC4F-418D-AE19-62706E023703}">
                      <ahyp:hlinkClr xmlns:ahyp="http://schemas.microsoft.com/office/drawing/2018/hyperlinkcolor" val="tx"/>
                    </a:ext>
                  </a:extLst>
                </a:hlinkClick>
              </a:rPr>
              <a:t>battle</a:t>
            </a:r>
            <a:r>
              <a:rPr lang="en-GB" dirty="0">
                <a:solidFill>
                  <a:srgbClr val="008000"/>
                </a:solidFill>
              </a:rPr>
              <a:t> scene of </a:t>
            </a:r>
            <a:r>
              <a:rPr lang="en-GB" dirty="0">
                <a:solidFill>
                  <a:srgbClr val="008000"/>
                </a:solidFill>
                <a:hlinkClick r:id="rId4">
                  <a:extLst>
                    <a:ext uri="{A12FA001-AC4F-418D-AE19-62706E023703}">
                      <ahyp:hlinkClr xmlns:ahyp="http://schemas.microsoft.com/office/drawing/2018/hyperlinkcolor" val="tx"/>
                    </a:ext>
                  </a:extLst>
                </a:hlinkClick>
              </a:rPr>
              <a:t>Etruscans</a:t>
            </a:r>
            <a:r>
              <a:rPr lang="en-GB" dirty="0">
                <a:solidFill>
                  <a:srgbClr val="008000"/>
                </a:solidFill>
              </a:rPr>
              <a:t> fighting Romans in the guise of mythical figures. </a:t>
            </a:r>
          </a:p>
          <a:p>
            <a:r>
              <a:rPr lang="en-GB" dirty="0">
                <a:solidFill>
                  <a:srgbClr val="008000"/>
                </a:solidFill>
              </a:rPr>
              <a:t>From the </a:t>
            </a:r>
            <a:r>
              <a:rPr lang="en-GB" dirty="0">
                <a:solidFill>
                  <a:srgbClr val="008000"/>
                </a:solidFill>
                <a:hlinkClick r:id="rId5">
                  <a:extLst>
                    <a:ext uri="{A12FA001-AC4F-418D-AE19-62706E023703}">
                      <ahyp:hlinkClr xmlns:ahyp="http://schemas.microsoft.com/office/drawing/2018/hyperlinkcolor" val="tx"/>
                    </a:ext>
                  </a:extLst>
                </a:hlinkClick>
              </a:rPr>
              <a:t>Francois Tomb</a:t>
            </a:r>
            <a:r>
              <a:rPr lang="en-GB" dirty="0">
                <a:solidFill>
                  <a:srgbClr val="008000"/>
                </a:solidFill>
              </a:rPr>
              <a:t> at </a:t>
            </a:r>
            <a:r>
              <a:rPr lang="en-GB" dirty="0">
                <a:solidFill>
                  <a:srgbClr val="008000"/>
                </a:solidFill>
                <a:hlinkClick r:id="rId6">
                  <a:extLst>
                    <a:ext uri="{A12FA001-AC4F-418D-AE19-62706E023703}">
                      <ahyp:hlinkClr xmlns:ahyp="http://schemas.microsoft.com/office/drawing/2018/hyperlinkcolor" val="tx"/>
                    </a:ext>
                  </a:extLst>
                </a:hlinkClick>
              </a:rPr>
              <a:t>Vulci</a:t>
            </a:r>
            <a:r>
              <a:rPr lang="en-GB" dirty="0">
                <a:solidFill>
                  <a:srgbClr val="008000"/>
                </a:solidFill>
              </a:rPr>
              <a:t>. c. 350 BC. </a:t>
            </a:r>
            <a:endParaRPr lang="en-AU" dirty="0">
              <a:solidFill>
                <a:srgbClr val="008000"/>
              </a:solidFill>
            </a:endParaRPr>
          </a:p>
        </p:txBody>
      </p:sp>
    </p:spTree>
    <p:extLst>
      <p:ext uri="{BB962C8B-B14F-4D97-AF65-F5344CB8AC3E}">
        <p14:creationId xmlns:p14="http://schemas.microsoft.com/office/powerpoint/2010/main" val="2862309713"/>
      </p:ext>
    </p:extLst>
  </p:cSld>
  <p:clrMapOvr>
    <a:masterClrMapping/>
  </p:clrMapOvr>
  <mc:AlternateContent xmlns:mc="http://schemas.openxmlformats.org/markup-compatibility/2006" xmlns:p14="http://schemas.microsoft.com/office/powerpoint/2010/main">
    <mc:Choice Requires="p14">
      <p:transition p14:dur="250" advClick="0" advTm="10000"/>
    </mc:Choice>
    <mc:Fallback xmlns="">
      <p:transition advClick="0" advTm="10000"/>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418" y="389653"/>
            <a:ext cx="10515600" cy="686879"/>
          </a:xfrm>
        </p:spPr>
        <p:txBody>
          <a:bodyPr>
            <a:normAutofit fontScale="90000"/>
          </a:bodyPr>
          <a:lstStyle/>
          <a:p>
            <a:r>
              <a:rPr lang="en-AU" sz="2400" dirty="0">
                <a:solidFill>
                  <a:srgbClr val="008000"/>
                </a:solidFill>
              </a:rPr>
              <a:t>Etruscan pendant with swastika symbols from Bolsena, </a:t>
            </a:r>
            <a:br>
              <a:rPr lang="en-AU" sz="2400" dirty="0">
                <a:solidFill>
                  <a:srgbClr val="008000"/>
                </a:solidFill>
              </a:rPr>
            </a:br>
            <a:r>
              <a:rPr lang="en-AU" sz="2400" dirty="0">
                <a:solidFill>
                  <a:srgbClr val="008000"/>
                </a:solidFill>
              </a:rPr>
              <a:t>Italy700-650 BC. Louvre</a:t>
            </a:r>
            <a:r>
              <a:rPr lang="en-AU" dirty="0">
                <a:solidFill>
                  <a:srgbClr val="008000"/>
                </a:solidFill>
              </a:rPr>
              <a:t>.</a:t>
            </a:r>
          </a:p>
        </p:txBody>
      </p:sp>
      <p:pic>
        <p:nvPicPr>
          <p:cNvPr id="2050" name="Picture 2" descr="https://upload.wikimedia.org/wikipedia/commons/thumb/e/e8/Etruscan_pendant_with_swastika_symbols_Bolsena_Italy_700_BCE_to_650_BCE.jpg/800px-Etruscan_pendant_with_swastika_symbols_Bolsena_Italy_700_BCE_to_650_BCE.jpg"/>
          <p:cNvPicPr>
            <a:picLocks noChangeAspect="1" noChangeArrowheads="1"/>
          </p:cNvPicPr>
          <p:nvPr/>
        </p:nvPicPr>
        <p:blipFill rotWithShape="1">
          <a:blip r:embed="rId2">
            <a:extLst>
              <a:ext uri="{28A0092B-C50C-407E-A947-70E740481C1C}">
                <a14:useLocalDpi xmlns:a14="http://schemas.microsoft.com/office/drawing/2010/main" val="0"/>
              </a:ext>
            </a:extLst>
          </a:blip>
          <a:srcRect t="3212" b="3762"/>
          <a:stretch/>
        </p:blipFill>
        <p:spPr bwMode="auto">
          <a:xfrm>
            <a:off x="2994889" y="1606461"/>
            <a:ext cx="5787370" cy="513095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564914" y="1407886"/>
            <a:ext cx="2351315" cy="3693319"/>
          </a:xfrm>
          <a:prstGeom prst="rect">
            <a:avLst/>
          </a:prstGeom>
          <a:noFill/>
        </p:spPr>
        <p:txBody>
          <a:bodyPr wrap="square" rtlCol="0">
            <a:spAutoFit/>
          </a:bodyPr>
          <a:lstStyle/>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r>
              <a:rPr lang="en-AU" dirty="0"/>
              <a:t>Swastikas meant good </a:t>
            </a:r>
          </a:p>
          <a:p>
            <a:r>
              <a:rPr lang="en-AU" dirty="0"/>
              <a:t>fortune and well being </a:t>
            </a:r>
          </a:p>
        </p:txBody>
      </p:sp>
    </p:spTree>
    <p:extLst>
      <p:ext uri="{BB962C8B-B14F-4D97-AF65-F5344CB8AC3E}">
        <p14:creationId xmlns:p14="http://schemas.microsoft.com/office/powerpoint/2010/main" val="3303972942"/>
      </p:ext>
    </p:extLst>
  </p:cSld>
  <p:clrMapOvr>
    <a:masterClrMapping/>
  </p:clrMapOvr>
  <mc:AlternateContent xmlns:mc="http://schemas.openxmlformats.org/markup-compatibility/2006" xmlns:p14="http://schemas.microsoft.com/office/powerpoint/2010/main">
    <mc:Choice Requires="p14">
      <p:transition p14:dur="250" advClick="0" advTm="10000"/>
    </mc:Choice>
    <mc:Fallback xmlns="">
      <p:transition advClick="0" advTm="10000"/>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 name="Straight Connector 8">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985969" y="4553712"/>
            <a:ext cx="8288032" cy="1096316"/>
          </a:xfrm>
        </p:spPr>
        <p:txBody>
          <a:bodyPr vert="horz" lIns="91440" tIns="45720" rIns="91440" bIns="45720" rtlCol="0" anchor="b">
            <a:normAutofit/>
          </a:bodyPr>
          <a:lstStyle/>
          <a:p>
            <a:pPr algn="ctr">
              <a:lnSpc>
                <a:spcPct val="90000"/>
              </a:lnSpc>
            </a:pPr>
            <a:r>
              <a:rPr lang="en-US" sz="3400" kern="1200">
                <a:solidFill>
                  <a:schemeClr val="accent1"/>
                </a:solidFill>
                <a:latin typeface="+mj-lt"/>
                <a:ea typeface="+mj-ea"/>
                <a:cs typeface="+mj-cs"/>
              </a:rPr>
              <a:t>Etruscan frieze; in the National Archaeological Museum, Siena, Italy.</a:t>
            </a:r>
          </a:p>
        </p:txBody>
      </p:sp>
      <p:pic>
        <p:nvPicPr>
          <p:cNvPr id="3" name="Picture 2" descr="https://media1.britannica.com/eb-media/07/138907-004-776460AE.jpg"/>
          <p:cNvPicPr/>
          <p:nvPr/>
        </p:nvPicPr>
        <p:blipFill>
          <a:blip r:embed="rId2">
            <a:extLst>
              <a:ext uri="{28A0092B-C50C-407E-A947-70E740481C1C}">
                <a14:useLocalDpi xmlns:a14="http://schemas.microsoft.com/office/drawing/2010/main" val="0"/>
              </a:ext>
            </a:extLst>
          </a:blip>
          <a:stretch>
            <a:fillRect/>
          </a:stretch>
        </p:blipFill>
        <p:spPr bwMode="auto">
          <a:xfrm>
            <a:off x="985968" y="1643662"/>
            <a:ext cx="8288033" cy="2590010"/>
          </a:xfrm>
          <a:prstGeom prst="rect">
            <a:avLst/>
          </a:prstGeom>
          <a:noFill/>
        </p:spPr>
      </p:pic>
    </p:spTree>
    <p:extLst>
      <p:ext uri="{BB962C8B-B14F-4D97-AF65-F5344CB8AC3E}">
        <p14:creationId xmlns:p14="http://schemas.microsoft.com/office/powerpoint/2010/main" val="3087192317"/>
      </p:ext>
    </p:extLst>
  </p:cSld>
  <p:clrMapOvr>
    <a:masterClrMapping/>
  </p:clrMapOvr>
  <mc:AlternateContent xmlns:mc="http://schemas.openxmlformats.org/markup-compatibility/2006" xmlns:p14="http://schemas.microsoft.com/office/powerpoint/2010/main">
    <mc:Choice Requires="p14">
      <p:transition p14:dur="250" advClick="0" advTm="10000"/>
    </mc:Choice>
    <mc:Fallback xmlns="">
      <p:transition advClick="0" advTm="1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2" name="Group 70">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2" name="Straight Connector 71">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2050" name="Picture 2" descr="Image result for Cerveteri, which was the ancient Caere">
            <a:extLst>
              <a:ext uri="{FF2B5EF4-FFF2-40B4-BE49-F238E27FC236}">
                <a16:creationId xmlns:a16="http://schemas.microsoft.com/office/drawing/2014/main" id="{9F05A78E-56A1-4AA9-9CA3-B73E8E61808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53514" y="318864"/>
            <a:ext cx="5245699" cy="5894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026831"/>
      </p:ext>
    </p:extLst>
  </p:cSld>
  <p:clrMapOvr>
    <a:masterClrMapping/>
  </p:clrMapOvr>
  <mc:AlternateContent xmlns:mc="http://schemas.openxmlformats.org/markup-compatibility/2006" xmlns:p14="http://schemas.microsoft.com/office/powerpoint/2010/main">
    <mc:Choice Requires="p14">
      <p:transition p14:dur="250" advClick="0" advTm="10000"/>
    </mc:Choice>
    <mc:Fallback xmlns="">
      <p:transition advClick="0" advTm="10000"/>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sz="2800" dirty="0">
                <a:solidFill>
                  <a:srgbClr val="008000"/>
                </a:solidFill>
              </a:rPr>
              <a:t>Volterra &amp; San Giusto Church.</a:t>
            </a:r>
          </a:p>
        </p:txBody>
      </p:sp>
      <p:pic>
        <p:nvPicPr>
          <p:cNvPr id="1026" name="Picture 2" descr="Image result for volterra tusca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2129" y="1522267"/>
            <a:ext cx="4071636" cy="157422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San Giusto volterra tuscany"/>
          <p:cNvPicPr/>
          <p:nvPr/>
        </p:nvPicPr>
        <p:blipFill rotWithShape="1">
          <a:blip r:embed="rId3">
            <a:extLst>
              <a:ext uri="{28A0092B-C50C-407E-A947-70E740481C1C}">
                <a14:useLocalDpi xmlns:a14="http://schemas.microsoft.com/office/drawing/2010/main" val="0"/>
              </a:ext>
            </a:extLst>
          </a:blip>
          <a:srcRect t="13857" b="8072"/>
          <a:stretch/>
        </p:blipFill>
        <p:spPr bwMode="auto">
          <a:xfrm>
            <a:off x="6489123" y="3236104"/>
            <a:ext cx="1569027" cy="2743864"/>
          </a:xfrm>
          <a:prstGeom prst="rect">
            <a:avLst/>
          </a:prstGeom>
          <a:noFill/>
          <a:ln>
            <a:noFill/>
          </a:ln>
          <a:extLst>
            <a:ext uri="{53640926-AAD7-44D8-BBD7-CCE9431645EC}">
              <a14:shadowObscured xmlns:a14="http://schemas.microsoft.com/office/drawing/2010/main"/>
            </a:ext>
          </a:extLst>
        </p:spPr>
      </p:pic>
      <p:sp>
        <p:nvSpPr>
          <p:cNvPr id="3" name="TextBox 2"/>
          <p:cNvSpPr txBox="1"/>
          <p:nvPr/>
        </p:nvSpPr>
        <p:spPr>
          <a:xfrm>
            <a:off x="1665890" y="4238704"/>
            <a:ext cx="4122057" cy="923330"/>
          </a:xfrm>
          <a:prstGeom prst="rect">
            <a:avLst/>
          </a:prstGeom>
          <a:noFill/>
        </p:spPr>
        <p:txBody>
          <a:bodyPr wrap="square" rtlCol="0">
            <a:spAutoFit/>
          </a:bodyPr>
          <a:lstStyle/>
          <a:p>
            <a:r>
              <a:rPr lang="en-AU" dirty="0">
                <a:solidFill>
                  <a:srgbClr val="008000"/>
                </a:solidFill>
              </a:rPr>
              <a:t>According to Lawrence the architects achieved nothing with the height of the building.</a:t>
            </a:r>
          </a:p>
        </p:txBody>
      </p:sp>
    </p:spTree>
    <p:extLst>
      <p:ext uri="{BB962C8B-B14F-4D97-AF65-F5344CB8AC3E}">
        <p14:creationId xmlns:p14="http://schemas.microsoft.com/office/powerpoint/2010/main" val="1466372158"/>
      </p:ext>
    </p:extLst>
  </p:cSld>
  <p:clrMapOvr>
    <a:masterClrMapping/>
  </p:clrMapOvr>
  <mc:AlternateContent xmlns:mc="http://schemas.openxmlformats.org/markup-compatibility/2006" xmlns:p14="http://schemas.microsoft.com/office/powerpoint/2010/main">
    <mc:Choice Requires="p14">
      <p:transition p14:dur="250" advClick="0" advTm="10000"/>
    </mc:Choice>
    <mc:Fallback xmlns="">
      <p:transition advClick="0" advTm="10000"/>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sz="2800" dirty="0">
                <a:solidFill>
                  <a:srgbClr val="008000"/>
                </a:solidFill>
              </a:rPr>
              <a:t>John Sargent’s (leading artist of the day) art which Lawrence dismissed as nothing compared with Etruscan art, saying one Etruscan leopard and the</a:t>
            </a:r>
            <a:br>
              <a:rPr lang="en-AU" sz="2800" dirty="0">
                <a:solidFill>
                  <a:srgbClr val="008000"/>
                </a:solidFill>
              </a:rPr>
            </a:br>
            <a:r>
              <a:rPr lang="en-AU" sz="2800" dirty="0">
                <a:solidFill>
                  <a:srgbClr val="008000"/>
                </a:solidFill>
              </a:rPr>
              <a:t> littles quail is far better than Sargent’s art.  </a:t>
            </a:r>
          </a:p>
        </p:txBody>
      </p:sp>
      <p:pic>
        <p:nvPicPr>
          <p:cNvPr id="16386" name="Picture 2" descr="https://upload.wikimedia.org/wikipedia/commons/thumb/c/c4/John_Singer_Sargent_-_Morning_Walk.jpg/170px-John_Singer_Sargent_-_Morning_Wal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238" y="2216407"/>
            <a:ext cx="3035438" cy="4213903"/>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s://upload.wikimedia.org/wikipedia/commons/thumb/2/26/Sargent_-_Rosina.jpg/170px-Sargent_-_Rosin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6017" y="1502103"/>
            <a:ext cx="2742915" cy="537085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443288" y="2728913"/>
            <a:ext cx="3486150" cy="646331"/>
          </a:xfrm>
          <a:prstGeom prst="rect">
            <a:avLst/>
          </a:prstGeom>
          <a:noFill/>
        </p:spPr>
        <p:txBody>
          <a:bodyPr wrap="square" rtlCol="0">
            <a:spAutoFit/>
          </a:bodyPr>
          <a:lstStyle/>
          <a:p>
            <a:r>
              <a:rPr lang="en-AU" dirty="0">
                <a:solidFill>
                  <a:srgbClr val="008000"/>
                </a:solidFill>
              </a:rPr>
              <a:t>Left:  Morning Walk. 1888</a:t>
            </a:r>
          </a:p>
          <a:p>
            <a:pPr algn="r"/>
            <a:r>
              <a:rPr lang="en-AU" dirty="0">
                <a:solidFill>
                  <a:srgbClr val="008000"/>
                </a:solidFill>
              </a:rPr>
              <a:t>Right: Rosina. 1987 </a:t>
            </a:r>
          </a:p>
        </p:txBody>
      </p:sp>
    </p:spTree>
    <p:extLst>
      <p:ext uri="{BB962C8B-B14F-4D97-AF65-F5344CB8AC3E}">
        <p14:creationId xmlns:p14="http://schemas.microsoft.com/office/powerpoint/2010/main" val="2297701753"/>
      </p:ext>
    </p:extLst>
  </p:cSld>
  <p:clrMapOvr>
    <a:masterClrMapping/>
  </p:clrMapOvr>
  <mc:AlternateContent xmlns:mc="http://schemas.openxmlformats.org/markup-compatibility/2006" xmlns:p14="http://schemas.microsoft.com/office/powerpoint/2010/main">
    <mc:Choice Requires="p14">
      <p:transition p14:dur="250" advClick="0" advTm="10000"/>
    </mc:Choice>
    <mc:Fallback xmlns="">
      <p:transition advClick="0" advTm="10000"/>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5325B4-58B7-4605-AE3A-3C022CFFA928}"/>
              </a:ext>
            </a:extLst>
          </p:cNvPr>
          <p:cNvPicPr/>
          <p:nvPr/>
        </p:nvPicPr>
        <p:blipFill rotWithShape="1">
          <a:blip r:embed="rId2">
            <a:extLst>
              <a:ext uri="{28A0092B-C50C-407E-A947-70E740481C1C}">
                <a14:useLocalDpi xmlns:a14="http://schemas.microsoft.com/office/drawing/2010/main" val="0"/>
              </a:ext>
            </a:extLst>
          </a:blip>
          <a:srcRect t="6180" b="17029"/>
          <a:stretch/>
        </p:blipFill>
        <p:spPr bwMode="auto">
          <a:xfrm>
            <a:off x="20" y="325676"/>
            <a:ext cx="11620962" cy="6532323"/>
          </a:xfrm>
          <a:prstGeom prst="rect">
            <a:avLst/>
          </a:prstGeom>
          <a:noFill/>
        </p:spPr>
      </p:pic>
      <p:sp>
        <p:nvSpPr>
          <p:cNvPr id="7" name="Freeform: Shape 6">
            <a:extLst>
              <a:ext uri="{FF2B5EF4-FFF2-40B4-BE49-F238E27FC236}">
                <a16:creationId xmlns:a16="http://schemas.microsoft.com/office/drawing/2014/main" id="{85C2136B-77EC-41E9-BDB6-58A4AE1429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33800"/>
            <a:ext cx="762000" cy="3124200"/>
          </a:xfrm>
          <a:custGeom>
            <a:avLst/>
            <a:gdLst>
              <a:gd name="connsiteX0" fmla="*/ 0 w 762000"/>
              <a:gd name="connsiteY0" fmla="*/ 0 h 3124200"/>
              <a:gd name="connsiteX1" fmla="*/ 762000 w 762000"/>
              <a:gd name="connsiteY1" fmla="*/ 3124200 h 3124200"/>
              <a:gd name="connsiteX2" fmla="*/ 0 w 762000"/>
              <a:gd name="connsiteY2" fmla="*/ 3124200 h 3124200"/>
            </a:gdLst>
            <a:ahLst/>
            <a:cxnLst>
              <a:cxn ang="0">
                <a:pos x="connsiteX0" y="connsiteY0"/>
              </a:cxn>
              <a:cxn ang="0">
                <a:pos x="connsiteX1" y="connsiteY1"/>
              </a:cxn>
              <a:cxn ang="0">
                <a:pos x="connsiteX2" y="connsiteY2"/>
              </a:cxn>
            </a:cxnLst>
            <a:rect l="l" t="t" r="r" b="b"/>
            <a:pathLst>
              <a:path w="762000" h="3124200">
                <a:moveTo>
                  <a:pt x="0" y="0"/>
                </a:moveTo>
                <a:lnTo>
                  <a:pt x="762000" y="3124200"/>
                </a:lnTo>
                <a:lnTo>
                  <a:pt x="0" y="31242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9" name="Straight Connector 8">
            <a:extLst>
              <a:ext uri="{FF2B5EF4-FFF2-40B4-BE49-F238E27FC236}">
                <a16:creationId xmlns:a16="http://schemas.microsoft.com/office/drawing/2014/main" id="{E55891F3-A5E2-4418-8950-25FA2B7312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9274002" y="4502552"/>
            <a:ext cx="2917998" cy="23554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B1FCEB1-A7E1-417C-A7EF-AA30D5A0859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3500" y="-16625"/>
            <a:ext cx="2667482" cy="68746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Freeform: Shape 12">
            <a:extLst>
              <a:ext uri="{FF2B5EF4-FFF2-40B4-BE49-F238E27FC236}">
                <a16:creationId xmlns:a16="http://schemas.microsoft.com/office/drawing/2014/main" id="{7FBCF2A6-1F18-4B68-B5D2-5B763ED41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2923" y="-16625"/>
            <a:ext cx="1269077" cy="6874625"/>
          </a:xfrm>
          <a:custGeom>
            <a:avLst/>
            <a:gdLst>
              <a:gd name="connsiteX0" fmla="*/ 714894 w 1269077"/>
              <a:gd name="connsiteY0" fmla="*/ 0 h 6874625"/>
              <a:gd name="connsiteX1" fmla="*/ 1269077 w 1269077"/>
              <a:gd name="connsiteY1" fmla="*/ 16625 h 6874625"/>
              <a:gd name="connsiteX2" fmla="*/ 1269077 w 1269077"/>
              <a:gd name="connsiteY2" fmla="*/ 6874625 h 6874625"/>
              <a:gd name="connsiteX3" fmla="*/ 0 w 1269077"/>
              <a:gd name="connsiteY3" fmla="*/ 6874625 h 6874625"/>
            </a:gdLst>
            <a:ahLst/>
            <a:cxnLst>
              <a:cxn ang="0">
                <a:pos x="connsiteX0" y="connsiteY0"/>
              </a:cxn>
              <a:cxn ang="0">
                <a:pos x="connsiteX1" y="connsiteY1"/>
              </a:cxn>
              <a:cxn ang="0">
                <a:pos x="connsiteX2" y="connsiteY2"/>
              </a:cxn>
              <a:cxn ang="0">
                <a:pos x="connsiteX3" y="connsiteY3"/>
              </a:cxn>
            </a:cxnLst>
            <a:rect l="l" t="t" r="r" b="b"/>
            <a:pathLst>
              <a:path w="1269077" h="6874625">
                <a:moveTo>
                  <a:pt x="714894" y="0"/>
                </a:moveTo>
                <a:lnTo>
                  <a:pt x="1269077" y="16625"/>
                </a:lnTo>
                <a:lnTo>
                  <a:pt x="1269077" y="6874625"/>
                </a:lnTo>
                <a:lnTo>
                  <a:pt x="0" y="6874625"/>
                </a:lnTo>
                <a:close/>
              </a:path>
            </a:pathLst>
          </a:custGeom>
          <a:solidFill>
            <a:schemeClr val="accent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FF3A27FB-A693-4A75-951E-0C77CD98F0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374" y="-16624"/>
            <a:ext cx="1983626" cy="6874625"/>
          </a:xfrm>
          <a:custGeom>
            <a:avLst/>
            <a:gdLst>
              <a:gd name="connsiteX0" fmla="*/ 0 w 1983626"/>
              <a:gd name="connsiteY0" fmla="*/ 0 h 6874625"/>
              <a:gd name="connsiteX1" fmla="*/ 1983626 w 1983626"/>
              <a:gd name="connsiteY1" fmla="*/ 0 h 6874625"/>
              <a:gd name="connsiteX2" fmla="*/ 1983626 w 1983626"/>
              <a:gd name="connsiteY2" fmla="*/ 6874625 h 6874625"/>
              <a:gd name="connsiteX3" fmla="*/ 1522181 w 1983626"/>
              <a:gd name="connsiteY3" fmla="*/ 6874625 h 6874625"/>
            </a:gdLst>
            <a:ahLst/>
            <a:cxnLst>
              <a:cxn ang="0">
                <a:pos x="connsiteX0" y="connsiteY0"/>
              </a:cxn>
              <a:cxn ang="0">
                <a:pos x="connsiteX1" y="connsiteY1"/>
              </a:cxn>
              <a:cxn ang="0">
                <a:pos x="connsiteX2" y="connsiteY2"/>
              </a:cxn>
              <a:cxn ang="0">
                <a:pos x="connsiteX3" y="connsiteY3"/>
              </a:cxn>
            </a:cxnLst>
            <a:rect l="l" t="t" r="r" b="b"/>
            <a:pathLst>
              <a:path w="1983626" h="6874625">
                <a:moveTo>
                  <a:pt x="0" y="0"/>
                </a:moveTo>
                <a:lnTo>
                  <a:pt x="1983626" y="0"/>
                </a:lnTo>
                <a:lnTo>
                  <a:pt x="1983626" y="6874625"/>
                </a:lnTo>
                <a:lnTo>
                  <a:pt x="1522181" y="6874625"/>
                </a:lnTo>
                <a:close/>
              </a:path>
            </a:pathLst>
          </a:custGeom>
          <a:solidFill>
            <a:schemeClr val="accent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906732696"/>
      </p:ext>
    </p:extLst>
  </p:cSld>
  <p:clrMapOvr>
    <a:masterClrMapping/>
  </p:clrMapOvr>
  <mc:AlternateContent xmlns:mc="http://schemas.openxmlformats.org/markup-compatibility/2006" xmlns:p14="http://schemas.microsoft.com/office/powerpoint/2010/main">
    <mc:Choice Requires="p14">
      <p:transition p14:dur="250" advClick="0" advTm="10000"/>
    </mc:Choice>
    <mc:Fallback xmlns="">
      <p:transition advClick="0" advTm="10000"/>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solidFill>
                  <a:srgbClr val="008000"/>
                </a:solidFill>
              </a:rPr>
              <a:t>Websites.</a:t>
            </a:r>
          </a:p>
        </p:txBody>
      </p:sp>
      <p:sp>
        <p:nvSpPr>
          <p:cNvPr id="3" name="Rectangle 2"/>
          <p:cNvSpPr/>
          <p:nvPr/>
        </p:nvSpPr>
        <p:spPr>
          <a:xfrm>
            <a:off x="2291024" y="1416818"/>
            <a:ext cx="6852976" cy="5632311"/>
          </a:xfrm>
          <a:prstGeom prst="rect">
            <a:avLst/>
          </a:prstGeom>
        </p:spPr>
        <p:txBody>
          <a:bodyPr wrap="square">
            <a:spAutoFit/>
          </a:bodyPr>
          <a:lstStyle/>
          <a:p>
            <a:r>
              <a:rPr lang="en-AU" dirty="0">
                <a:hlinkClick r:id="rId2">
                  <a:extLst>
                    <a:ext uri="{A12FA001-AC4F-418D-AE19-62706E023703}">
                      <ahyp:hlinkClr xmlns:ahyp="http://schemas.microsoft.com/office/drawing/2018/hyperlinkcolor" val="tx"/>
                    </a:ext>
                  </a:extLst>
                </a:hlinkClick>
              </a:rPr>
              <a:t>https://www.britannica.com/topic/ancient-Italic-people#ref249577</a:t>
            </a:r>
            <a:endParaRPr lang="en-AU" dirty="0"/>
          </a:p>
          <a:p>
            <a:r>
              <a:rPr lang="en-AU" dirty="0">
                <a:hlinkClick r:id="rId3">
                  <a:extLst>
                    <a:ext uri="{A12FA001-AC4F-418D-AE19-62706E023703}">
                      <ahyp:hlinkClr xmlns:ahyp="http://schemas.microsoft.com/office/drawing/2018/hyperlinkcolor" val="tx"/>
                    </a:ext>
                  </a:extLst>
                </a:hlinkClick>
              </a:rPr>
              <a:t>http://www.artoffresco.com/03-History/03.4-tarquinia/03.4-history-tarquinia.htm</a:t>
            </a:r>
            <a:endParaRPr lang="en-AU" dirty="0"/>
          </a:p>
          <a:p>
            <a:r>
              <a:rPr lang="en-AU" dirty="0">
                <a:hlinkClick r:id="rId4">
                  <a:extLst>
                    <a:ext uri="{A12FA001-AC4F-418D-AE19-62706E023703}">
                      <ahyp:hlinkClr xmlns:ahyp="http://schemas.microsoft.com/office/drawing/2018/hyperlinkcolor" val="tx"/>
                    </a:ext>
                  </a:extLst>
                </a:hlinkClick>
              </a:rPr>
              <a:t>http://whc.unesco.org/en/list/1158</a:t>
            </a:r>
            <a:endParaRPr lang="en-AU" dirty="0"/>
          </a:p>
          <a:p>
            <a:r>
              <a:rPr lang="en-AU" dirty="0">
                <a:hlinkClick r:id="rId5">
                  <a:extLst>
                    <a:ext uri="{A12FA001-AC4F-418D-AE19-62706E023703}">
                      <ahyp:hlinkClr xmlns:ahyp="http://schemas.microsoft.com/office/drawing/2018/hyperlinkcolor" val="tx"/>
                    </a:ext>
                  </a:extLst>
                </a:hlinkClick>
              </a:rPr>
              <a:t>http://www.tarquinia-cerveteri.it/en/museum-and-necropolis-of-tarquinia/museum</a:t>
            </a:r>
            <a:endParaRPr lang="en-AU" dirty="0"/>
          </a:p>
          <a:p>
            <a:r>
              <a:rPr lang="en-AU" dirty="0">
                <a:hlinkClick r:id="rId6">
                  <a:extLst>
                    <a:ext uri="{A12FA001-AC4F-418D-AE19-62706E023703}">
                      <ahyp:hlinkClr xmlns:ahyp="http://schemas.microsoft.com/office/drawing/2018/hyperlinkcolor" val="tx"/>
                    </a:ext>
                  </a:extLst>
                </a:hlinkClick>
              </a:rPr>
              <a:t>http://www.mysteriousetruscans.com/tarqhf.html</a:t>
            </a:r>
            <a:endParaRPr lang="en-AU" dirty="0"/>
          </a:p>
          <a:p>
            <a:r>
              <a:rPr lang="en-AU" dirty="0">
                <a:hlinkClick r:id="rId7">
                  <a:extLst>
                    <a:ext uri="{A12FA001-AC4F-418D-AE19-62706E023703}">
                      <ahyp:hlinkClr xmlns:ahyp="http://schemas.microsoft.com/office/drawing/2018/hyperlinkcolor" val="tx"/>
                    </a:ext>
                  </a:extLst>
                </a:hlinkClick>
              </a:rPr>
              <a:t>http://www.mysteriousetruscans.com/tarbulls.html</a:t>
            </a:r>
            <a:endParaRPr lang="en-AU" dirty="0"/>
          </a:p>
          <a:p>
            <a:r>
              <a:rPr lang="en-AU" dirty="0">
                <a:hlinkClick r:id="rId8">
                  <a:extLst>
                    <a:ext uri="{A12FA001-AC4F-418D-AE19-62706E023703}">
                      <ahyp:hlinkClr xmlns:ahyp="http://schemas.microsoft.com/office/drawing/2018/hyperlinkcolor" val="tx"/>
                    </a:ext>
                  </a:extLst>
                </a:hlinkClick>
              </a:rPr>
              <a:t>http://www.bbc.co.uk/programmes/b0151q7j</a:t>
            </a:r>
            <a:endParaRPr lang="en-AU" dirty="0"/>
          </a:p>
          <a:p>
            <a:r>
              <a:rPr lang="en-AU" dirty="0">
                <a:hlinkClick r:id="rId9">
                  <a:extLst>
                    <a:ext uri="{A12FA001-AC4F-418D-AE19-62706E023703}">
                      <ahyp:hlinkClr xmlns:ahyp="http://schemas.microsoft.com/office/drawing/2018/hyperlinkcolor" val="tx"/>
                    </a:ext>
                  </a:extLst>
                </a:hlinkClick>
              </a:rPr>
              <a:t>https://www.inexhibit.com/mymuseum/necropolis-of-cerveteri-etruscan-archaeological-site-rome/</a:t>
            </a:r>
            <a:endParaRPr lang="en-AU" dirty="0"/>
          </a:p>
          <a:p>
            <a:r>
              <a:rPr lang="en-AU" dirty="0">
                <a:hlinkClick r:id="rId10">
                  <a:extLst>
                    <a:ext uri="{A12FA001-AC4F-418D-AE19-62706E023703}">
                      <ahyp:hlinkClr xmlns:ahyp="http://schemas.microsoft.com/office/drawing/2018/hyperlinkcolor" val="tx"/>
                    </a:ext>
                  </a:extLst>
                </a:hlinkClick>
              </a:rPr>
              <a:t>https://www.timemaps.com/history/italy-500bc/</a:t>
            </a:r>
            <a:endParaRPr lang="en-AU" dirty="0"/>
          </a:p>
          <a:p>
            <a:r>
              <a:rPr lang="en-AU" dirty="0">
                <a:hlinkClick r:id="rId11">
                  <a:extLst>
                    <a:ext uri="{A12FA001-AC4F-418D-AE19-62706E023703}">
                      <ahyp:hlinkClr xmlns:ahyp="http://schemas.microsoft.com/office/drawing/2018/hyperlinkcolor" val="tx"/>
                    </a:ext>
                  </a:extLst>
                </a:hlinkClick>
              </a:rPr>
              <a:t>https://archive.archaeology.org/1011/abstracts/etruscan.html</a:t>
            </a:r>
            <a:endParaRPr lang="en-AU" dirty="0"/>
          </a:p>
          <a:p>
            <a:r>
              <a:rPr lang="en-AU" dirty="0">
                <a:hlinkClick r:id="rId12">
                  <a:extLst>
                    <a:ext uri="{A12FA001-AC4F-418D-AE19-62706E023703}">
                      <ahyp:hlinkClr xmlns:ahyp="http://schemas.microsoft.com/office/drawing/2018/hyperlinkcolor" val="tx"/>
                    </a:ext>
                  </a:extLst>
                </a:hlinkClick>
              </a:rPr>
              <a:t>https://www.timemaps.com/civilizations/etruscans/</a:t>
            </a:r>
            <a:endParaRPr lang="en-AU" dirty="0"/>
          </a:p>
          <a:p>
            <a:r>
              <a:rPr lang="en-AU" dirty="0">
                <a:hlinkClick r:id="rId13">
                  <a:extLst>
                    <a:ext uri="{A12FA001-AC4F-418D-AE19-62706E023703}">
                      <ahyp:hlinkClr xmlns:ahyp="http://schemas.microsoft.com/office/drawing/2018/hyperlinkcolor" val="tx"/>
                    </a:ext>
                  </a:extLst>
                </a:hlinkClick>
              </a:rPr>
              <a:t>https://en.wikipedia.org/wiki/Etruscan_origins</a:t>
            </a:r>
            <a:endParaRPr lang="en-AU" dirty="0"/>
          </a:p>
          <a:p>
            <a:r>
              <a:rPr lang="en-AU" dirty="0">
                <a:hlinkClick r:id="rId14">
                  <a:extLst>
                    <a:ext uri="{A12FA001-AC4F-418D-AE19-62706E023703}">
                      <ahyp:hlinkClr xmlns:ahyp="http://schemas.microsoft.com/office/drawing/2018/hyperlinkcolor" val="tx"/>
                    </a:ext>
                  </a:extLst>
                </a:hlinkClick>
              </a:rPr>
              <a:t>http://www.mysteriousetruscans.com/tarleop.html</a:t>
            </a:r>
            <a:endParaRPr lang="en-AU" dirty="0"/>
          </a:p>
          <a:p>
            <a:endParaRPr lang="en-AU" dirty="0"/>
          </a:p>
          <a:p>
            <a:endParaRPr lang="en-AU" dirty="0"/>
          </a:p>
          <a:p>
            <a:endParaRPr lang="en-AU" dirty="0"/>
          </a:p>
        </p:txBody>
      </p:sp>
    </p:spTree>
    <p:extLst>
      <p:ext uri="{BB962C8B-B14F-4D97-AF65-F5344CB8AC3E}">
        <p14:creationId xmlns:p14="http://schemas.microsoft.com/office/powerpoint/2010/main" val="1438345412"/>
      </p:ext>
    </p:extLst>
  </p:cSld>
  <p:clrMapOvr>
    <a:masterClrMapping/>
  </p:clrMapOvr>
  <mc:AlternateContent xmlns:mc="http://schemas.openxmlformats.org/markup-compatibility/2006" xmlns:p14="http://schemas.microsoft.com/office/powerpoint/2010/main">
    <mc:Choice Requires="p14">
      <p:transition p14:dur="250" advClick="0" advTm="10000"/>
    </mc:Choice>
    <mc:Fallback xmlns="">
      <p:transition advClick="0" advTm="10000"/>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48FC7-4F8F-4FB0-A296-F0088F8CFB12}"/>
              </a:ext>
            </a:extLst>
          </p:cNvPr>
          <p:cNvSpPr>
            <a:spLocks noGrp="1"/>
          </p:cNvSpPr>
          <p:nvPr>
            <p:ph type="title"/>
          </p:nvPr>
        </p:nvSpPr>
        <p:spPr/>
        <p:txBody>
          <a:bodyPr>
            <a:normAutofit/>
          </a:bodyPr>
          <a:lstStyle/>
          <a:p>
            <a:pPr algn="ctr"/>
            <a:r>
              <a:rPr lang="en-US" sz="2000" dirty="0">
                <a:solidFill>
                  <a:srgbClr val="008000"/>
                </a:solidFill>
              </a:rPr>
              <a:t>Websites (cont.)</a:t>
            </a:r>
            <a:endParaRPr lang="en-AU" sz="2000" dirty="0">
              <a:solidFill>
                <a:srgbClr val="008000"/>
              </a:solidFill>
            </a:endParaRPr>
          </a:p>
        </p:txBody>
      </p:sp>
      <p:sp>
        <p:nvSpPr>
          <p:cNvPr id="3" name="Rectangle 2">
            <a:extLst>
              <a:ext uri="{FF2B5EF4-FFF2-40B4-BE49-F238E27FC236}">
                <a16:creationId xmlns:a16="http://schemas.microsoft.com/office/drawing/2014/main" id="{FD126338-4C30-475F-B188-9096527CE0C8}"/>
              </a:ext>
            </a:extLst>
          </p:cNvPr>
          <p:cNvSpPr/>
          <p:nvPr/>
        </p:nvSpPr>
        <p:spPr>
          <a:xfrm>
            <a:off x="1014608" y="1416818"/>
            <a:ext cx="9544833" cy="4524315"/>
          </a:xfrm>
          <a:prstGeom prst="rect">
            <a:avLst/>
          </a:prstGeom>
        </p:spPr>
        <p:txBody>
          <a:bodyPr wrap="square">
            <a:spAutoFit/>
          </a:bodyPr>
          <a:lstStyle/>
          <a:p>
            <a:r>
              <a:rPr lang="en-AU" dirty="0">
                <a:hlinkClick r:id="rId2">
                  <a:extLst>
                    <a:ext uri="{A12FA001-AC4F-418D-AE19-62706E023703}">
                      <ahyp:hlinkClr xmlns:ahyp="http://schemas.microsoft.com/office/drawing/2018/hyperlinkcolor" val="tx"/>
                    </a:ext>
                  </a:extLst>
                </a:hlinkClick>
              </a:rPr>
              <a:t>https://www.bing.com/images/search?q=map+of+lydia&amp;id=D0173C0D1632D9F259AF079EEF28ECFE6E7E4EB9&amp;FORM=IQFRBA</a:t>
            </a:r>
            <a:endParaRPr lang="en-AU" dirty="0"/>
          </a:p>
          <a:p>
            <a:r>
              <a:rPr lang="en-AU" dirty="0">
                <a:hlinkClick r:id="rId3">
                  <a:extLst>
                    <a:ext uri="{A12FA001-AC4F-418D-AE19-62706E023703}">
                      <ahyp:hlinkClr xmlns:ahyp="http://schemas.microsoft.com/office/drawing/2018/hyperlinkcolor" val="tx"/>
                    </a:ext>
                  </a:extLst>
                </a:hlinkClick>
              </a:rPr>
              <a:t>https://www.bing.com/search?q=map+of+turkey&amp;pc=MOZD&amp;form=MOZLBR</a:t>
            </a:r>
            <a:endParaRPr lang="en-AU" dirty="0"/>
          </a:p>
          <a:p>
            <a:r>
              <a:rPr lang="en-AU" dirty="0">
                <a:hlinkClick r:id="rId4">
                  <a:extLst>
                    <a:ext uri="{A12FA001-AC4F-418D-AE19-62706E023703}">
                      <ahyp:hlinkClr xmlns:ahyp="http://schemas.microsoft.com/office/drawing/2018/hyperlinkcolor" val="tx"/>
                    </a:ext>
                  </a:extLst>
                </a:hlinkClick>
              </a:rPr>
              <a:t>https://history2701.fandom.com/wiki/Sarcophagus_of_the_Spouses</a:t>
            </a:r>
            <a:endParaRPr lang="en-AU" dirty="0"/>
          </a:p>
          <a:p>
            <a:r>
              <a:rPr lang="en-AU" dirty="0">
                <a:hlinkClick r:id="rId5">
                  <a:extLst>
                    <a:ext uri="{A12FA001-AC4F-418D-AE19-62706E023703}">
                      <ahyp:hlinkClr xmlns:ahyp="http://schemas.microsoft.com/office/drawing/2018/hyperlinkcolor" val="tx"/>
                    </a:ext>
                  </a:extLst>
                </a:hlinkClick>
              </a:rPr>
              <a:t>https://www.ancient.eu/Etruscan_Warfare/</a:t>
            </a:r>
            <a:endParaRPr lang="en-AU" dirty="0"/>
          </a:p>
          <a:p>
            <a:r>
              <a:rPr lang="en-AU" dirty="0">
                <a:hlinkClick r:id="rId6">
                  <a:extLst>
                    <a:ext uri="{A12FA001-AC4F-418D-AE19-62706E023703}">
                      <ahyp:hlinkClr xmlns:ahyp="http://schemas.microsoft.com/office/drawing/2018/hyperlinkcolor" val="tx"/>
                    </a:ext>
                  </a:extLst>
                </a:hlinkClick>
              </a:rPr>
              <a:t>https://www.ancient.eu/image/6258/battle-scene-francois-tomb-vulci/</a:t>
            </a:r>
            <a:endParaRPr lang="en-AU" dirty="0"/>
          </a:p>
          <a:p>
            <a:r>
              <a:rPr lang="en-AU" dirty="0">
                <a:hlinkClick r:id="rId7">
                  <a:extLst>
                    <a:ext uri="{A12FA001-AC4F-418D-AE19-62706E023703}">
                      <ahyp:hlinkClr xmlns:ahyp="http://schemas.microsoft.com/office/drawing/2018/hyperlinkcolor" val="tx"/>
                    </a:ext>
                  </a:extLst>
                </a:hlinkClick>
              </a:rPr>
              <a:t>https://www.bbc.co.uk/blogs/radio4/entries/abd083df-7743-3904-b24f-83d725e18921</a:t>
            </a:r>
            <a:endParaRPr lang="en-AU" dirty="0"/>
          </a:p>
          <a:p>
            <a:r>
              <a:rPr lang="en-AU" u="sng" dirty="0">
                <a:hlinkClick r:id="rId8">
                  <a:extLst>
                    <a:ext uri="{A12FA001-AC4F-418D-AE19-62706E023703}">
                      <ahyp:hlinkClr xmlns:ahyp="http://schemas.microsoft.com/office/drawing/2018/hyperlinkcolor" val="tx"/>
                    </a:ext>
                  </a:extLst>
                </a:hlinkClick>
              </a:rPr>
              <a:t>https://en.wikipedia.org/wiki/Etruscan_civilization#/media/File:Etruscan_pendant_with_swastika_symbols_Bolsena_Italy_700_BCE_to_650_BCE.jpg</a:t>
            </a:r>
            <a:endParaRPr lang="en-AU" dirty="0"/>
          </a:p>
          <a:p>
            <a:r>
              <a:rPr lang="en-AU" u="sng" dirty="0">
                <a:hlinkClick r:id="rId9">
                  <a:extLst>
                    <a:ext uri="{A12FA001-AC4F-418D-AE19-62706E023703}">
                      <ahyp:hlinkClr xmlns:ahyp="http://schemas.microsoft.com/office/drawing/2018/hyperlinkcolor" val="tx"/>
                    </a:ext>
                  </a:extLst>
                </a:hlinkClick>
              </a:rPr>
              <a:t>http://www.mysteriousetruscans.com/religion.html</a:t>
            </a:r>
            <a:endParaRPr lang="en-AU" dirty="0"/>
          </a:p>
          <a:p>
            <a:r>
              <a:rPr lang="en-AU" dirty="0">
                <a:hlinkClick r:id="rId10">
                  <a:extLst>
                    <a:ext uri="{A12FA001-AC4F-418D-AE19-62706E023703}">
                      <ahyp:hlinkClr xmlns:ahyp="http://schemas.microsoft.com/office/drawing/2018/hyperlinkcolor" val="tx"/>
                    </a:ext>
                  </a:extLst>
                </a:hlinkClick>
              </a:rPr>
              <a:t>http://www.bbc.co.uk/blogs/radio4/entries/abd083df-7743-3904-b24f-83d725e18921</a:t>
            </a:r>
            <a:endParaRPr lang="en-AU" dirty="0"/>
          </a:p>
          <a:p>
            <a:r>
              <a:rPr lang="en-AU" dirty="0">
                <a:hlinkClick r:id="rId11">
                  <a:extLst>
                    <a:ext uri="{A12FA001-AC4F-418D-AE19-62706E023703}">
                      <ahyp:hlinkClr xmlns:ahyp="http://schemas.microsoft.com/office/drawing/2018/hyperlinkcolor" val="tx"/>
                    </a:ext>
                  </a:extLst>
                </a:hlinkClick>
              </a:rPr>
              <a:t>https://www.ancient.eu/image/5541/etruscan-votive-statuettes-of-menerva-athena/</a:t>
            </a:r>
            <a:endParaRPr lang="en-AU" dirty="0"/>
          </a:p>
          <a:p>
            <a:r>
              <a:rPr lang="en-AU" dirty="0">
                <a:hlinkClick r:id="rId12">
                  <a:extLst>
                    <a:ext uri="{A12FA001-AC4F-418D-AE19-62706E023703}">
                      <ahyp:hlinkClr xmlns:ahyp="http://schemas.microsoft.com/office/drawing/2018/hyperlinkcolor" val="tx"/>
                    </a:ext>
                  </a:extLst>
                </a:hlinkClick>
              </a:rPr>
              <a:t>https://www.ancient.eu/image/6397/tin/</a:t>
            </a:r>
            <a:endParaRPr lang="en-AU" dirty="0"/>
          </a:p>
          <a:p>
            <a:endParaRPr lang="en-AU" dirty="0"/>
          </a:p>
          <a:p>
            <a:endParaRPr lang="en-AU" dirty="0"/>
          </a:p>
          <a:p>
            <a:endParaRPr lang="en-AU" dirty="0"/>
          </a:p>
        </p:txBody>
      </p:sp>
    </p:spTree>
    <p:extLst>
      <p:ext uri="{BB962C8B-B14F-4D97-AF65-F5344CB8AC3E}">
        <p14:creationId xmlns:p14="http://schemas.microsoft.com/office/powerpoint/2010/main" val="2595803945"/>
      </p:ext>
    </p:extLst>
  </p:cSld>
  <p:clrMapOvr>
    <a:masterClrMapping/>
  </p:clrMapOvr>
  <p:transition advClick="0" advTm="10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ap of Italy at 500BCE">
            <a:extLst>
              <a:ext uri="{FF2B5EF4-FFF2-40B4-BE49-F238E27FC236}">
                <a16:creationId xmlns:a16="http://schemas.microsoft.com/office/drawing/2014/main" id="{E546A741-0DE6-41F7-BE15-D66E4CCCC5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3331" y="874108"/>
            <a:ext cx="5658894" cy="53193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0C1F67A-50B0-4560-B6CF-1A91A184FA73}"/>
              </a:ext>
            </a:extLst>
          </p:cNvPr>
          <p:cNvSpPr txBox="1"/>
          <p:nvPr/>
        </p:nvSpPr>
        <p:spPr>
          <a:xfrm>
            <a:off x="7455877" y="2049864"/>
            <a:ext cx="4290646" cy="646331"/>
          </a:xfrm>
          <a:prstGeom prst="rect">
            <a:avLst/>
          </a:prstGeom>
          <a:noFill/>
        </p:spPr>
        <p:txBody>
          <a:bodyPr wrap="square" rtlCol="0">
            <a:spAutoFit/>
          </a:bodyPr>
          <a:lstStyle/>
          <a:p>
            <a:r>
              <a:rPr lang="en-GB" dirty="0">
                <a:solidFill>
                  <a:srgbClr val="008000"/>
                </a:solidFill>
                <a:latin typeface="Georgia" panose="02040502050405020303" pitchFamily="18" charset="0"/>
                <a:hlinkClick r:id="rId3" tooltip="History map of Ancient Italy at the height of Etruscan civilization">
                  <a:extLst>
                    <a:ext uri="{A12FA001-AC4F-418D-AE19-62706E023703}">
                      <ahyp:hlinkClr xmlns:ahyp="http://schemas.microsoft.com/office/drawing/2018/hyperlinkcolor" val="tx"/>
                    </a:ext>
                  </a:extLst>
                </a:hlinkClick>
              </a:rPr>
              <a:t>Ancient Italy at the height of Etruscan civilization, 500 BCE</a:t>
            </a:r>
            <a:endParaRPr lang="en-AU" dirty="0">
              <a:solidFill>
                <a:srgbClr val="008000"/>
              </a:solidFill>
              <a:latin typeface="Georgia" panose="02040502050405020303" pitchFamily="18" charset="0"/>
            </a:endParaRPr>
          </a:p>
        </p:txBody>
      </p:sp>
    </p:spTree>
    <p:extLst>
      <p:ext uri="{BB962C8B-B14F-4D97-AF65-F5344CB8AC3E}">
        <p14:creationId xmlns:p14="http://schemas.microsoft.com/office/powerpoint/2010/main" val="1962569509"/>
      </p:ext>
    </p:extLst>
  </p:cSld>
  <p:clrMapOvr>
    <a:masterClrMapping/>
  </p:clrMapOvr>
  <mc:AlternateContent xmlns:mc="http://schemas.openxmlformats.org/markup-compatibility/2006" xmlns:p14="http://schemas.microsoft.com/office/powerpoint/2010/main">
    <mc:Choice Requires="p14">
      <p:transition p14:dur="250" advClick="0" advTm="10000"/>
    </mc:Choice>
    <mc:Fallback xmlns="">
      <p:transition advClick="0" advTm="1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map&#10;&#10;Description automatically generated">
            <a:extLst>
              <a:ext uri="{FF2B5EF4-FFF2-40B4-BE49-F238E27FC236}">
                <a16:creationId xmlns:a16="http://schemas.microsoft.com/office/drawing/2014/main" id="{C160F16B-4139-4591-9397-434CAD26F6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4375" y="421194"/>
            <a:ext cx="9295025" cy="6436805"/>
          </a:xfrm>
          <a:prstGeom prst="rect">
            <a:avLst/>
          </a:prstGeom>
        </p:spPr>
      </p:pic>
    </p:spTree>
    <p:extLst>
      <p:ext uri="{BB962C8B-B14F-4D97-AF65-F5344CB8AC3E}">
        <p14:creationId xmlns:p14="http://schemas.microsoft.com/office/powerpoint/2010/main" val="2760971030"/>
      </p:ext>
    </p:extLst>
  </p:cSld>
  <p:clrMapOvr>
    <a:masterClrMapping/>
  </p:clrMapOvr>
  <mc:AlternateContent xmlns:mc="http://schemas.openxmlformats.org/markup-compatibility/2006" xmlns:p14="http://schemas.microsoft.com/office/powerpoint/2010/main">
    <mc:Choice Requires="p14">
      <p:transition p14:dur="250" advClick="0" advTm="10000"/>
    </mc:Choice>
    <mc:Fallback xmlns="">
      <p:transition advClick="0" advTm="10000"/>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TotalTime>
  <Words>1939</Words>
  <Application>Microsoft Office PowerPoint</Application>
  <PresentationFormat>Widescreen</PresentationFormat>
  <Paragraphs>145</Paragraphs>
  <Slides>74</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74</vt:i4>
      </vt:variant>
    </vt:vector>
  </HeadingPairs>
  <TitlesOfParts>
    <vt:vector size="83" baseType="lpstr">
      <vt:lpstr>Arial</vt:lpstr>
      <vt:lpstr>Calibri</vt:lpstr>
      <vt:lpstr>Georgia</vt:lpstr>
      <vt:lpstr>Roboto</vt:lpstr>
      <vt:lpstr>Times New Roman</vt:lpstr>
      <vt:lpstr>Trebuchet MS</vt:lpstr>
      <vt:lpstr>Wingdings</vt:lpstr>
      <vt:lpstr>Wingdings 3</vt:lpstr>
      <vt:lpstr>Facet</vt:lpstr>
      <vt:lpstr>D.H. Lawrence: sojourn in  Etruria, the Etruscans</vt:lpstr>
      <vt:lpstr>Time Line</vt:lpstr>
      <vt:lpstr>Page 33</vt:lpstr>
      <vt:lpstr>Imposing, or results of, success</vt:lpstr>
      <vt:lpstr>Paperwhite Narcissus macro Flower.  Narcissus flowers.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Tombs located in the tumuli of the Banditaccia and located in Cerveteri, Lazio, some distance from Tarquinia.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There is speculation that the Etruscans may have had a similar belief to Egyptians in that part of the soul remained with the body.</vt:lpstr>
      <vt:lpstr>The lyre player.                           The dancer.</vt:lpstr>
      <vt:lpstr>PowerPoint Presentation</vt:lpstr>
      <vt:lpstr>Etruscan Necropolises of Cerveteri and Tarquinia.</vt:lpstr>
      <vt:lpstr>Etruscan Necropolises of Cerveteri and Tarquinia. </vt:lpstr>
      <vt:lpstr>Etruscan Necropolises of Cerveteri and Tarquinia. </vt:lpstr>
      <vt:lpstr>                Etruscan Necropolises of Cerveteri and Tarquinia. Sarcophagus of the Bride and Bridegroom. Produced by the Etruscans, it served as an ornate burial container for citizens in a civilisation that believed very strongly in the afterlife. It was created sometime between the years 520 and 510 BC.  </vt:lpstr>
      <vt:lpstr>PowerPoint Presentation</vt:lpstr>
      <vt:lpstr>Tarquinia today. </vt:lpstr>
      <vt:lpstr>Tarquinia today.</vt:lpstr>
      <vt:lpstr>PowerPoint Presentation</vt:lpstr>
      <vt:lpstr>PowerPoint Presentation</vt:lpstr>
      <vt:lpstr>PowerPoint Presentation</vt:lpstr>
      <vt:lpstr>Confronting leopards above a banqueting  scene in the Tomb of the Leopards.</vt:lpstr>
      <vt:lpstr>PowerPoint Presentation</vt:lpstr>
      <vt:lpstr>PowerPoint Presentation</vt:lpstr>
      <vt:lpstr> 5th century BC fresco of dancers and musicians.  Tomb of the Leopards, Monterozzi Necropolis, Tarquinia, Italy.</vt:lpstr>
      <vt:lpstr> The Tomb of Hunting and Fishing Tomba caccia e Pesca Period: end of the VI century BC. Artists: Ionian school.  </vt:lpstr>
      <vt:lpstr>Four fishermen: one intent on rowing- the others fishing, perhaps with a net. From the water multi coloured dolphins and a seagull appears on the surface. .</vt:lpstr>
      <vt:lpstr>A youth is diving, after having disrobed; another youth is scurrying to join in. In the mid-distance, on a boat, a spectator seems to applaud them.  Right wall: Here we find a second hunter and a fisherman with harpoon.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Tomb of the Bulls, symbolic and not pornographic.</vt:lpstr>
      <vt:lpstr>PowerPoint Presentation</vt:lpstr>
      <vt:lpstr>Achilles and Troilus. </vt:lpstr>
      <vt:lpstr>PowerPoint Presentation</vt:lpstr>
      <vt:lpstr>Etruscan leather boots and sandals.    P. 121:11</vt:lpstr>
      <vt:lpstr>An augur, a  religious leader.</vt:lpstr>
      <vt:lpstr> The Tomb of The Augurs Tomba Dei Augures. Period: 530 - 480 BC  </vt:lpstr>
      <vt:lpstr>PowerPoint Presentation</vt:lpstr>
      <vt:lpstr>probably part of the funerary games, and depicts a masked figure holding a rope in his hand. The rope is attached to the collar of a dog. When the Phersu (masked person) pulls on the rope, a nail on the dog's collar bites into its neck, enraging the animal and causing it to attack a tethered man, possibly a condemned criminal. Up until recently the names of the characters could be read. </vt:lpstr>
      <vt:lpstr>PowerPoint Presentation</vt:lpstr>
      <vt:lpstr>The Tomb of The Typhon.</vt:lpstr>
      <vt:lpstr>Tomb of Isis from Vulci.  Now in British Museum.</vt:lpstr>
      <vt:lpstr>PowerPoint Presentation</vt:lpstr>
      <vt:lpstr>Etruscan pendant with swastika symbols from Bolsena,  Italy700-650 BC. Louvre.</vt:lpstr>
      <vt:lpstr>Etruscan frieze; in the National Archaeological Museum, Siena, Italy.</vt:lpstr>
      <vt:lpstr>Volterra &amp; San Giusto Church.</vt:lpstr>
      <vt:lpstr>John Sargent’s (leading artist of the day) art which Lawrence dismissed as nothing compared with Etruscan art, saying one Etruscan leopard and the  littles quail is far better than Sargent’s art.  </vt:lpstr>
      <vt:lpstr>PowerPoint Presentation</vt:lpstr>
      <vt:lpstr>Websites.</vt:lpstr>
      <vt:lpstr>Websites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D.H. Lawrence: sojourn in  Etruria, the Etruscans</dc:title>
  <dc:creator>claudia pollard</dc:creator>
  <cp:lastModifiedBy>claudia pollard</cp:lastModifiedBy>
  <cp:revision>8</cp:revision>
  <dcterms:created xsi:type="dcterms:W3CDTF">2020-02-25T01:39:21Z</dcterms:created>
  <dcterms:modified xsi:type="dcterms:W3CDTF">2020-02-25T01:59:40Z</dcterms:modified>
</cp:coreProperties>
</file>